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6" r:id="rId2"/>
    <p:sldId id="258" r:id="rId3"/>
    <p:sldId id="257" r:id="rId4"/>
    <p:sldId id="259" r:id="rId5"/>
    <p:sldId id="282" r:id="rId6"/>
    <p:sldId id="261" r:id="rId7"/>
    <p:sldId id="283" r:id="rId8"/>
    <p:sldId id="284" r:id="rId9"/>
    <p:sldId id="285" r:id="rId10"/>
    <p:sldId id="263" r:id="rId11"/>
    <p:sldId id="264" r:id="rId12"/>
    <p:sldId id="286" r:id="rId13"/>
    <p:sldId id="265" r:id="rId14"/>
    <p:sldId id="266" r:id="rId15"/>
    <p:sldId id="267" r:id="rId16"/>
    <p:sldId id="268" r:id="rId17"/>
    <p:sldId id="269" r:id="rId18"/>
    <p:sldId id="270" r:id="rId19"/>
    <p:sldId id="271" r:id="rId20"/>
    <p:sldId id="272" r:id="rId21"/>
    <p:sldId id="274" r:id="rId22"/>
    <p:sldId id="276" r:id="rId23"/>
    <p:sldId id="275" r:id="rId24"/>
    <p:sldId id="281" r:id="rId25"/>
    <p:sldId id="279" r:id="rId2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9558" autoAdjust="0"/>
  </p:normalViewPr>
  <p:slideViewPr>
    <p:cSldViewPr snapToGrid="0">
      <p:cViewPr varScale="1">
        <p:scale>
          <a:sx n="92" d="100"/>
          <a:sy n="92" d="100"/>
        </p:scale>
        <p:origin x="130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C9CE8-E1F4-451A-9A7B-14120C1CFBB3}" type="datetimeFigureOut">
              <a:rPr lang="sk-SK" smtClean="0"/>
              <a:pPr/>
              <a:t>4. 9. 2023</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01690-7885-4707-9B5C-7C2E5FA15773}" type="slidenum">
              <a:rPr lang="sk-SK" smtClean="0"/>
              <a:pPr/>
              <a:t>‹#›</a:t>
            </a:fld>
            <a:endParaRPr lang="sk-SK"/>
          </a:p>
        </p:txBody>
      </p:sp>
    </p:spTree>
    <p:extLst>
      <p:ext uri="{BB962C8B-B14F-4D97-AF65-F5344CB8AC3E}">
        <p14:creationId xmlns:p14="http://schemas.microsoft.com/office/powerpoint/2010/main" val="215930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6A01690-7885-4707-9B5C-7C2E5FA15773}" type="slidenum">
              <a:rPr lang="sk-SK" smtClean="0"/>
              <a:pPr/>
              <a:t>3</a:t>
            </a:fld>
            <a:endParaRPr lang="sk-SK"/>
          </a:p>
        </p:txBody>
      </p:sp>
    </p:spTree>
    <p:extLst>
      <p:ext uri="{BB962C8B-B14F-4D97-AF65-F5344CB8AC3E}">
        <p14:creationId xmlns:p14="http://schemas.microsoft.com/office/powerpoint/2010/main" val="222849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F6A01690-7885-4707-9B5C-7C2E5FA15773}" type="slidenum">
              <a:rPr lang="sk-SK" smtClean="0"/>
              <a:pPr/>
              <a:t>5</a:t>
            </a:fld>
            <a:endParaRPr lang="sk-SK"/>
          </a:p>
        </p:txBody>
      </p:sp>
    </p:spTree>
    <p:extLst>
      <p:ext uri="{BB962C8B-B14F-4D97-AF65-F5344CB8AC3E}">
        <p14:creationId xmlns:p14="http://schemas.microsoft.com/office/powerpoint/2010/main" val="266389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F6A01690-7885-4707-9B5C-7C2E5FA15773}" type="slidenum">
              <a:rPr lang="sk-SK" smtClean="0"/>
              <a:pPr/>
              <a:t>24</a:t>
            </a:fld>
            <a:endParaRPr lang="sk-SK"/>
          </a:p>
        </p:txBody>
      </p:sp>
    </p:spTree>
    <p:extLst>
      <p:ext uri="{BB962C8B-B14F-4D97-AF65-F5344CB8AC3E}">
        <p14:creationId xmlns:p14="http://schemas.microsoft.com/office/powerpoint/2010/main" val="1224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D67551-1944-4EAE-AD27-116DFFE811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Podnadpis 2">
            <a:extLst>
              <a:ext uri="{FF2B5EF4-FFF2-40B4-BE49-F238E27FC236}">
                <a16:creationId xmlns:a16="http://schemas.microsoft.com/office/drawing/2014/main" id="{41DA691C-B8E4-45A9-92B7-A6944A081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Zástupný symbol pro datum 3">
            <a:extLst>
              <a:ext uri="{FF2B5EF4-FFF2-40B4-BE49-F238E27FC236}">
                <a16:creationId xmlns:a16="http://schemas.microsoft.com/office/drawing/2014/main" id="{56517C96-397B-496D-BA82-85710910BE55}"/>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5" name="Zástupný symbol pro zápatí 4">
            <a:extLst>
              <a:ext uri="{FF2B5EF4-FFF2-40B4-BE49-F238E27FC236}">
                <a16:creationId xmlns:a16="http://schemas.microsoft.com/office/drawing/2014/main" id="{83CA76B5-B416-417E-A201-7867847E0540}"/>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518B9027-0129-43F0-B6D5-413024269A4D}"/>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212199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057FA4-DFF6-4D3B-84A5-2F54FBF8260A}"/>
              </a:ext>
            </a:extLst>
          </p:cNvPr>
          <p:cNvSpPr>
            <a:spLocks noGrp="1"/>
          </p:cNvSpPr>
          <p:nvPr>
            <p:ph type="title"/>
          </p:nvPr>
        </p:nvSpPr>
        <p:spPr/>
        <p:txBody>
          <a:bodyPr/>
          <a:lstStyle/>
          <a:p>
            <a:r>
              <a:rPr lang="en-US"/>
              <a:t>Click to edit Master title style</a:t>
            </a:r>
            <a:endParaRPr lang="sk-SK"/>
          </a:p>
        </p:txBody>
      </p:sp>
      <p:sp>
        <p:nvSpPr>
          <p:cNvPr id="3" name="Zástupný symbol pro svislý text 2">
            <a:extLst>
              <a:ext uri="{FF2B5EF4-FFF2-40B4-BE49-F238E27FC236}">
                <a16:creationId xmlns:a16="http://schemas.microsoft.com/office/drawing/2014/main" id="{D57467E8-FA9B-48DF-AA9A-F74AE5AC11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datum 3">
            <a:extLst>
              <a:ext uri="{FF2B5EF4-FFF2-40B4-BE49-F238E27FC236}">
                <a16:creationId xmlns:a16="http://schemas.microsoft.com/office/drawing/2014/main" id="{F6850AB2-81D0-4CF1-8ACE-0114E6419D94}"/>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5" name="Zástupný symbol pro zápatí 4">
            <a:extLst>
              <a:ext uri="{FF2B5EF4-FFF2-40B4-BE49-F238E27FC236}">
                <a16:creationId xmlns:a16="http://schemas.microsoft.com/office/drawing/2014/main" id="{2DCE09F2-E300-43DE-B880-DD5B7782BF5E}"/>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071032D5-99FC-4CD3-9292-8854CA9BBE92}"/>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400228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86FA880-EE96-42B5-A2DB-3E5D9F4F87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Zástupný symbol pro svislý text 2">
            <a:extLst>
              <a:ext uri="{FF2B5EF4-FFF2-40B4-BE49-F238E27FC236}">
                <a16:creationId xmlns:a16="http://schemas.microsoft.com/office/drawing/2014/main" id="{03D2E43F-BC0A-4BC5-BABB-F82468BB07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datum 3">
            <a:extLst>
              <a:ext uri="{FF2B5EF4-FFF2-40B4-BE49-F238E27FC236}">
                <a16:creationId xmlns:a16="http://schemas.microsoft.com/office/drawing/2014/main" id="{1A97393F-3968-4237-911B-5BD168BC026C}"/>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5" name="Zástupný symbol pro zápatí 4">
            <a:extLst>
              <a:ext uri="{FF2B5EF4-FFF2-40B4-BE49-F238E27FC236}">
                <a16:creationId xmlns:a16="http://schemas.microsoft.com/office/drawing/2014/main" id="{B33A8743-7733-470D-B416-9899216653F3}"/>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CF27A695-3CCD-49B7-BAD9-37745E04DEF3}"/>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76016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5E4FD7-41D2-40AF-AF37-CF55369B85D4}"/>
              </a:ext>
            </a:extLst>
          </p:cNvPr>
          <p:cNvSpPr>
            <a:spLocks noGrp="1"/>
          </p:cNvSpPr>
          <p:nvPr>
            <p:ph type="title"/>
          </p:nvPr>
        </p:nvSpPr>
        <p:spPr/>
        <p:txBody>
          <a:bodyPr/>
          <a:lstStyle/>
          <a:p>
            <a:r>
              <a:rPr lang="en-US"/>
              <a:t>Click to edit Master title style</a:t>
            </a:r>
            <a:endParaRPr lang="sk-SK"/>
          </a:p>
        </p:txBody>
      </p:sp>
      <p:sp>
        <p:nvSpPr>
          <p:cNvPr id="3" name="Zástupný symbol pro obsah 2">
            <a:extLst>
              <a:ext uri="{FF2B5EF4-FFF2-40B4-BE49-F238E27FC236}">
                <a16:creationId xmlns:a16="http://schemas.microsoft.com/office/drawing/2014/main" id="{611A1C69-8940-4C76-9E0D-18BB9E836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datum 3">
            <a:extLst>
              <a:ext uri="{FF2B5EF4-FFF2-40B4-BE49-F238E27FC236}">
                <a16:creationId xmlns:a16="http://schemas.microsoft.com/office/drawing/2014/main" id="{F4F59B14-6D81-46DD-8036-3FF3CBF2C396}"/>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5" name="Zástupný symbol pro zápatí 4">
            <a:extLst>
              <a:ext uri="{FF2B5EF4-FFF2-40B4-BE49-F238E27FC236}">
                <a16:creationId xmlns:a16="http://schemas.microsoft.com/office/drawing/2014/main" id="{FF313EB8-AF27-43EE-9001-24E72EAAE2CD}"/>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520CF7EC-3F01-47A7-8748-948EE8AE484F}"/>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270046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09D366-BA6B-43A6-B96E-8B36206DFC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Zástupný symbol pro text 2">
            <a:extLst>
              <a:ext uri="{FF2B5EF4-FFF2-40B4-BE49-F238E27FC236}">
                <a16:creationId xmlns:a16="http://schemas.microsoft.com/office/drawing/2014/main" id="{5D86955A-2768-4026-A29B-DF01B72D0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Zástupný symbol pro datum 3">
            <a:extLst>
              <a:ext uri="{FF2B5EF4-FFF2-40B4-BE49-F238E27FC236}">
                <a16:creationId xmlns:a16="http://schemas.microsoft.com/office/drawing/2014/main" id="{8C4F47DC-479E-4405-9A2A-7291435643DF}"/>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5" name="Zástupný symbol pro zápatí 4">
            <a:extLst>
              <a:ext uri="{FF2B5EF4-FFF2-40B4-BE49-F238E27FC236}">
                <a16:creationId xmlns:a16="http://schemas.microsoft.com/office/drawing/2014/main" id="{BEC8C792-FAE1-472C-97CF-FF7B3D8613BD}"/>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7182B415-3A0D-473A-8ED7-2E7CBACD6062}"/>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233067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FA0494-71A1-431B-AB93-713D3075EDB6}"/>
              </a:ext>
            </a:extLst>
          </p:cNvPr>
          <p:cNvSpPr>
            <a:spLocks noGrp="1"/>
          </p:cNvSpPr>
          <p:nvPr>
            <p:ph type="title"/>
          </p:nvPr>
        </p:nvSpPr>
        <p:spPr/>
        <p:txBody>
          <a:bodyPr/>
          <a:lstStyle/>
          <a:p>
            <a:r>
              <a:rPr lang="en-US"/>
              <a:t>Click to edit Master title style</a:t>
            </a:r>
            <a:endParaRPr lang="sk-SK"/>
          </a:p>
        </p:txBody>
      </p:sp>
      <p:sp>
        <p:nvSpPr>
          <p:cNvPr id="3" name="Zástupný symbol pro obsah 2">
            <a:extLst>
              <a:ext uri="{FF2B5EF4-FFF2-40B4-BE49-F238E27FC236}">
                <a16:creationId xmlns:a16="http://schemas.microsoft.com/office/drawing/2014/main" id="{97C781C5-D2DB-431A-B155-03E6C0652C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obsah 3">
            <a:extLst>
              <a:ext uri="{FF2B5EF4-FFF2-40B4-BE49-F238E27FC236}">
                <a16:creationId xmlns:a16="http://schemas.microsoft.com/office/drawing/2014/main" id="{FBF8715B-6C9A-436E-A8CC-6987A9FC8D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Zástupný symbol pro datum 4">
            <a:extLst>
              <a:ext uri="{FF2B5EF4-FFF2-40B4-BE49-F238E27FC236}">
                <a16:creationId xmlns:a16="http://schemas.microsoft.com/office/drawing/2014/main" id="{2E73E6EB-5A9B-474E-98FF-03CA8C48911C}"/>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6" name="Zástupný symbol pro zápatí 5">
            <a:extLst>
              <a:ext uri="{FF2B5EF4-FFF2-40B4-BE49-F238E27FC236}">
                <a16:creationId xmlns:a16="http://schemas.microsoft.com/office/drawing/2014/main" id="{78E5F9A8-513D-4319-B64C-7F730A8E9ADD}"/>
              </a:ext>
            </a:extLst>
          </p:cNvPr>
          <p:cNvSpPr>
            <a:spLocks noGrp="1"/>
          </p:cNvSpPr>
          <p:nvPr>
            <p:ph type="ftr" sz="quarter" idx="11"/>
          </p:nvPr>
        </p:nvSpPr>
        <p:spPr/>
        <p:txBody>
          <a:bodyPr/>
          <a:lstStyle/>
          <a:p>
            <a:endParaRPr lang="sk-SK"/>
          </a:p>
        </p:txBody>
      </p:sp>
      <p:sp>
        <p:nvSpPr>
          <p:cNvPr id="7" name="Zástupný symbol pro číslo snímku 6">
            <a:extLst>
              <a:ext uri="{FF2B5EF4-FFF2-40B4-BE49-F238E27FC236}">
                <a16:creationId xmlns:a16="http://schemas.microsoft.com/office/drawing/2014/main" id="{B5A7811D-D32F-48C7-B006-D43520949FF8}"/>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358501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C8365D-E65A-4782-B5A3-CDC6BA8F7AA5}"/>
              </a:ext>
            </a:extLst>
          </p:cNvPr>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Zástupný symbol pro text 2">
            <a:extLst>
              <a:ext uri="{FF2B5EF4-FFF2-40B4-BE49-F238E27FC236}">
                <a16:creationId xmlns:a16="http://schemas.microsoft.com/office/drawing/2014/main" id="{6E64E9D1-A072-4993-936E-38C8CAC2F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Zástupný symbol pro obsah 3">
            <a:extLst>
              <a:ext uri="{FF2B5EF4-FFF2-40B4-BE49-F238E27FC236}">
                <a16:creationId xmlns:a16="http://schemas.microsoft.com/office/drawing/2014/main" id="{7472D1EF-BEA2-4873-B79B-65ADE9F1A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Zástupný symbol pro text 4">
            <a:extLst>
              <a:ext uri="{FF2B5EF4-FFF2-40B4-BE49-F238E27FC236}">
                <a16:creationId xmlns:a16="http://schemas.microsoft.com/office/drawing/2014/main" id="{8165BCC3-5C94-4F45-9E8B-C2AEEE3D9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Zástupný symbol pro obsah 5">
            <a:extLst>
              <a:ext uri="{FF2B5EF4-FFF2-40B4-BE49-F238E27FC236}">
                <a16:creationId xmlns:a16="http://schemas.microsoft.com/office/drawing/2014/main" id="{F103C8DB-EEC6-4052-9A83-1B6101F8F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Zástupný symbol pro datum 6">
            <a:extLst>
              <a:ext uri="{FF2B5EF4-FFF2-40B4-BE49-F238E27FC236}">
                <a16:creationId xmlns:a16="http://schemas.microsoft.com/office/drawing/2014/main" id="{1DA66AB3-D965-431A-ABC9-A23755CFBDE9}"/>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8" name="Zástupný symbol pro zápatí 7">
            <a:extLst>
              <a:ext uri="{FF2B5EF4-FFF2-40B4-BE49-F238E27FC236}">
                <a16:creationId xmlns:a16="http://schemas.microsoft.com/office/drawing/2014/main" id="{F4FFB4F3-CE53-470B-96F5-4DBA7BC6EC8B}"/>
              </a:ext>
            </a:extLst>
          </p:cNvPr>
          <p:cNvSpPr>
            <a:spLocks noGrp="1"/>
          </p:cNvSpPr>
          <p:nvPr>
            <p:ph type="ftr" sz="quarter" idx="11"/>
          </p:nvPr>
        </p:nvSpPr>
        <p:spPr/>
        <p:txBody>
          <a:bodyPr/>
          <a:lstStyle/>
          <a:p>
            <a:endParaRPr lang="sk-SK"/>
          </a:p>
        </p:txBody>
      </p:sp>
      <p:sp>
        <p:nvSpPr>
          <p:cNvPr id="9" name="Zástupný symbol pro číslo snímku 8">
            <a:extLst>
              <a:ext uri="{FF2B5EF4-FFF2-40B4-BE49-F238E27FC236}">
                <a16:creationId xmlns:a16="http://schemas.microsoft.com/office/drawing/2014/main" id="{DD4F9F98-1558-47FA-ACED-FAD27A7E5B97}"/>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141659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C3E575-9AC2-4805-AE1B-D59A49DE162D}"/>
              </a:ext>
            </a:extLst>
          </p:cNvPr>
          <p:cNvSpPr>
            <a:spLocks noGrp="1"/>
          </p:cNvSpPr>
          <p:nvPr>
            <p:ph type="title"/>
          </p:nvPr>
        </p:nvSpPr>
        <p:spPr/>
        <p:txBody>
          <a:bodyPr/>
          <a:lstStyle/>
          <a:p>
            <a:r>
              <a:rPr lang="en-US"/>
              <a:t>Click to edit Master title style</a:t>
            </a:r>
            <a:endParaRPr lang="sk-SK"/>
          </a:p>
        </p:txBody>
      </p:sp>
      <p:sp>
        <p:nvSpPr>
          <p:cNvPr id="3" name="Zástupný symbol pro datum 2">
            <a:extLst>
              <a:ext uri="{FF2B5EF4-FFF2-40B4-BE49-F238E27FC236}">
                <a16:creationId xmlns:a16="http://schemas.microsoft.com/office/drawing/2014/main" id="{15F2AB34-E70B-476C-8AE8-524782D2314C}"/>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4" name="Zástupný symbol pro zápatí 3">
            <a:extLst>
              <a:ext uri="{FF2B5EF4-FFF2-40B4-BE49-F238E27FC236}">
                <a16:creationId xmlns:a16="http://schemas.microsoft.com/office/drawing/2014/main" id="{733F9B4B-18D4-493F-BD6A-2CF32530395F}"/>
              </a:ext>
            </a:extLst>
          </p:cNvPr>
          <p:cNvSpPr>
            <a:spLocks noGrp="1"/>
          </p:cNvSpPr>
          <p:nvPr>
            <p:ph type="ftr" sz="quarter" idx="11"/>
          </p:nvPr>
        </p:nvSpPr>
        <p:spPr/>
        <p:txBody>
          <a:bodyPr/>
          <a:lstStyle/>
          <a:p>
            <a:endParaRPr lang="sk-SK"/>
          </a:p>
        </p:txBody>
      </p:sp>
      <p:sp>
        <p:nvSpPr>
          <p:cNvPr id="5" name="Zástupný symbol pro číslo snímku 4">
            <a:extLst>
              <a:ext uri="{FF2B5EF4-FFF2-40B4-BE49-F238E27FC236}">
                <a16:creationId xmlns:a16="http://schemas.microsoft.com/office/drawing/2014/main" id="{10D70DD5-1B64-4C83-8493-1D14FB2DBDF5}"/>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68620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F2A06A8-C7BB-43B1-873F-DF31040A07E9}"/>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3" name="Zástupný symbol pro zápatí 2">
            <a:extLst>
              <a:ext uri="{FF2B5EF4-FFF2-40B4-BE49-F238E27FC236}">
                <a16:creationId xmlns:a16="http://schemas.microsoft.com/office/drawing/2014/main" id="{60C48AE8-4993-40E0-A8B7-79CC8D70EAAA}"/>
              </a:ext>
            </a:extLst>
          </p:cNvPr>
          <p:cNvSpPr>
            <a:spLocks noGrp="1"/>
          </p:cNvSpPr>
          <p:nvPr>
            <p:ph type="ftr" sz="quarter" idx="11"/>
          </p:nvPr>
        </p:nvSpPr>
        <p:spPr/>
        <p:txBody>
          <a:bodyPr/>
          <a:lstStyle/>
          <a:p>
            <a:endParaRPr lang="sk-SK"/>
          </a:p>
        </p:txBody>
      </p:sp>
      <p:sp>
        <p:nvSpPr>
          <p:cNvPr id="4" name="Zástupný symbol pro číslo snímku 3">
            <a:extLst>
              <a:ext uri="{FF2B5EF4-FFF2-40B4-BE49-F238E27FC236}">
                <a16:creationId xmlns:a16="http://schemas.microsoft.com/office/drawing/2014/main" id="{D56F1464-3DAE-4B7B-AEA8-3CE817D29E42}"/>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100090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04EF0A-8B43-4254-8635-D8EC57A7D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Zástupný symbol pro obsah 2">
            <a:extLst>
              <a:ext uri="{FF2B5EF4-FFF2-40B4-BE49-F238E27FC236}">
                <a16:creationId xmlns:a16="http://schemas.microsoft.com/office/drawing/2014/main" id="{B62B7B9E-C184-4CF0-BBC7-38A913283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Zástupný symbol pro text 3">
            <a:extLst>
              <a:ext uri="{FF2B5EF4-FFF2-40B4-BE49-F238E27FC236}">
                <a16:creationId xmlns:a16="http://schemas.microsoft.com/office/drawing/2014/main" id="{9475FD65-8816-4D16-83D5-BF95A9E4B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Zástupný symbol pro datum 4">
            <a:extLst>
              <a:ext uri="{FF2B5EF4-FFF2-40B4-BE49-F238E27FC236}">
                <a16:creationId xmlns:a16="http://schemas.microsoft.com/office/drawing/2014/main" id="{37CD16A9-C396-424D-9A90-33826A0F8ECA}"/>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6" name="Zástupný symbol pro zápatí 5">
            <a:extLst>
              <a:ext uri="{FF2B5EF4-FFF2-40B4-BE49-F238E27FC236}">
                <a16:creationId xmlns:a16="http://schemas.microsoft.com/office/drawing/2014/main" id="{77E2AA70-AA92-40B3-B8E4-F41AA346B02F}"/>
              </a:ext>
            </a:extLst>
          </p:cNvPr>
          <p:cNvSpPr>
            <a:spLocks noGrp="1"/>
          </p:cNvSpPr>
          <p:nvPr>
            <p:ph type="ftr" sz="quarter" idx="11"/>
          </p:nvPr>
        </p:nvSpPr>
        <p:spPr/>
        <p:txBody>
          <a:bodyPr/>
          <a:lstStyle/>
          <a:p>
            <a:endParaRPr lang="sk-SK"/>
          </a:p>
        </p:txBody>
      </p:sp>
      <p:sp>
        <p:nvSpPr>
          <p:cNvPr id="7" name="Zástupný symbol pro číslo snímku 6">
            <a:extLst>
              <a:ext uri="{FF2B5EF4-FFF2-40B4-BE49-F238E27FC236}">
                <a16:creationId xmlns:a16="http://schemas.microsoft.com/office/drawing/2014/main" id="{997A8FFA-9CE6-4467-882E-980A1B4929E3}"/>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105287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47F33F-4CF9-4A0A-96D3-1CCF33087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Zástupný symbol obrázku 2">
            <a:extLst>
              <a:ext uri="{FF2B5EF4-FFF2-40B4-BE49-F238E27FC236}">
                <a16:creationId xmlns:a16="http://schemas.microsoft.com/office/drawing/2014/main" id="{E933DDB9-A0FC-4082-A157-E1FA43374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k-SK"/>
          </a:p>
        </p:txBody>
      </p:sp>
      <p:sp>
        <p:nvSpPr>
          <p:cNvPr id="4" name="Zástupný symbol pro text 3">
            <a:extLst>
              <a:ext uri="{FF2B5EF4-FFF2-40B4-BE49-F238E27FC236}">
                <a16:creationId xmlns:a16="http://schemas.microsoft.com/office/drawing/2014/main" id="{7684E18D-64AF-4C92-BE48-F1F059C61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Zástupný symbol pro datum 4">
            <a:extLst>
              <a:ext uri="{FF2B5EF4-FFF2-40B4-BE49-F238E27FC236}">
                <a16:creationId xmlns:a16="http://schemas.microsoft.com/office/drawing/2014/main" id="{DF6F0957-D807-4502-8FA6-DAB318E25637}"/>
              </a:ext>
            </a:extLst>
          </p:cNvPr>
          <p:cNvSpPr>
            <a:spLocks noGrp="1"/>
          </p:cNvSpPr>
          <p:nvPr>
            <p:ph type="dt" sz="half" idx="10"/>
          </p:nvPr>
        </p:nvSpPr>
        <p:spPr/>
        <p:txBody>
          <a:bodyPr/>
          <a:lstStyle/>
          <a:p>
            <a:fld id="{A0A4BCD0-57D3-48C1-89F1-598726118159}" type="datetimeFigureOut">
              <a:rPr lang="sk-SK" smtClean="0"/>
              <a:pPr/>
              <a:t>4. 9. 2023</a:t>
            </a:fld>
            <a:endParaRPr lang="sk-SK"/>
          </a:p>
        </p:txBody>
      </p:sp>
      <p:sp>
        <p:nvSpPr>
          <p:cNvPr id="6" name="Zástupný symbol pro zápatí 5">
            <a:extLst>
              <a:ext uri="{FF2B5EF4-FFF2-40B4-BE49-F238E27FC236}">
                <a16:creationId xmlns:a16="http://schemas.microsoft.com/office/drawing/2014/main" id="{EBDCF5F2-0C0B-46B5-AEFF-4DC5F3A95C39}"/>
              </a:ext>
            </a:extLst>
          </p:cNvPr>
          <p:cNvSpPr>
            <a:spLocks noGrp="1"/>
          </p:cNvSpPr>
          <p:nvPr>
            <p:ph type="ftr" sz="quarter" idx="11"/>
          </p:nvPr>
        </p:nvSpPr>
        <p:spPr/>
        <p:txBody>
          <a:bodyPr/>
          <a:lstStyle/>
          <a:p>
            <a:endParaRPr lang="sk-SK"/>
          </a:p>
        </p:txBody>
      </p:sp>
      <p:sp>
        <p:nvSpPr>
          <p:cNvPr id="7" name="Zástupný symbol pro číslo snímku 6">
            <a:extLst>
              <a:ext uri="{FF2B5EF4-FFF2-40B4-BE49-F238E27FC236}">
                <a16:creationId xmlns:a16="http://schemas.microsoft.com/office/drawing/2014/main" id="{EC00A25D-410B-4F56-8B6D-8349CE2F8C72}"/>
              </a:ext>
            </a:extLst>
          </p:cNvPr>
          <p:cNvSpPr>
            <a:spLocks noGrp="1"/>
          </p:cNvSpPr>
          <p:nvPr>
            <p:ph type="sldNum" sz="quarter" idx="12"/>
          </p:nvPr>
        </p:nvSpPr>
        <p:spPr/>
        <p:txBody>
          <a:bodyPr/>
          <a:lstStyle/>
          <a:p>
            <a:fld id="{680DBF82-C06C-4754-BF9B-6C120B42303C}" type="slidenum">
              <a:rPr lang="sk-SK" smtClean="0"/>
              <a:pPr/>
              <a:t>‹#›</a:t>
            </a:fld>
            <a:endParaRPr lang="sk-SK"/>
          </a:p>
        </p:txBody>
      </p:sp>
    </p:spTree>
    <p:extLst>
      <p:ext uri="{BB962C8B-B14F-4D97-AF65-F5344CB8AC3E}">
        <p14:creationId xmlns:p14="http://schemas.microsoft.com/office/powerpoint/2010/main" val="365648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66EBF3D-8808-42D3-ADE5-36504D08D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sk-SK"/>
          </a:p>
        </p:txBody>
      </p:sp>
      <p:sp>
        <p:nvSpPr>
          <p:cNvPr id="3" name="Zástupný symbol pro text 2">
            <a:extLst>
              <a:ext uri="{FF2B5EF4-FFF2-40B4-BE49-F238E27FC236}">
                <a16:creationId xmlns:a16="http://schemas.microsoft.com/office/drawing/2014/main" id="{D3059C35-B89B-45A1-83A9-7403FCCF4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7AAA2DC0-5B62-4612-9682-C0AE58D9D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4BCD0-57D3-48C1-89F1-598726118159}" type="datetimeFigureOut">
              <a:rPr lang="sk-SK" smtClean="0"/>
              <a:pPr/>
              <a:t>4. 9. 2023</a:t>
            </a:fld>
            <a:endParaRPr lang="sk-SK"/>
          </a:p>
        </p:txBody>
      </p:sp>
      <p:sp>
        <p:nvSpPr>
          <p:cNvPr id="5" name="Zástupný symbol pro zápatí 4">
            <a:extLst>
              <a:ext uri="{FF2B5EF4-FFF2-40B4-BE49-F238E27FC236}">
                <a16:creationId xmlns:a16="http://schemas.microsoft.com/office/drawing/2014/main" id="{4D55E024-9D8C-4319-957E-8F86F79971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a:extLst>
              <a:ext uri="{FF2B5EF4-FFF2-40B4-BE49-F238E27FC236}">
                <a16:creationId xmlns:a16="http://schemas.microsoft.com/office/drawing/2014/main" id="{272E1CF4-C394-4247-86C1-230D09B97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DBF82-C06C-4754-BF9B-6C120B42303C}" type="slidenum">
              <a:rPr lang="sk-SK" smtClean="0"/>
              <a:pPr/>
              <a:t>‹#›</a:t>
            </a:fld>
            <a:endParaRPr lang="sk-SK"/>
          </a:p>
        </p:txBody>
      </p:sp>
    </p:spTree>
    <p:extLst>
      <p:ext uri="{BB962C8B-B14F-4D97-AF65-F5344CB8AC3E}">
        <p14:creationId xmlns:p14="http://schemas.microsoft.com/office/powerpoint/2010/main" val="5247558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A142-884B-457C-9D58-0E2FD07D9843}"/>
              </a:ext>
            </a:extLst>
          </p:cNvPr>
          <p:cNvSpPr>
            <a:spLocks noGrp="1"/>
          </p:cNvSpPr>
          <p:nvPr>
            <p:ph type="ctrTitle"/>
          </p:nvPr>
        </p:nvSpPr>
        <p:spPr/>
        <p:txBody>
          <a:bodyPr/>
          <a:lstStyle/>
          <a:p>
            <a:r>
              <a:rPr lang="sk-SK" dirty="0">
                <a:solidFill>
                  <a:srgbClr val="0070C0"/>
                </a:solidFill>
              </a:rPr>
              <a:t>EXOD PIEŠŤANY</a:t>
            </a:r>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8033"/>
            <a:ext cx="12214648" cy="8149175"/>
          </a:xfrm>
          <a:prstGeom prst="rect">
            <a:avLst/>
          </a:prstGeom>
        </p:spPr>
      </p:pic>
      <p:sp>
        <p:nvSpPr>
          <p:cNvPr id="3" name="Subtitle 2">
            <a:extLst>
              <a:ext uri="{FF2B5EF4-FFF2-40B4-BE49-F238E27FC236}">
                <a16:creationId xmlns:a16="http://schemas.microsoft.com/office/drawing/2014/main" id="{3343D7C5-7AFE-486C-BB60-A83A96441B7B}"/>
              </a:ext>
            </a:extLst>
          </p:cNvPr>
          <p:cNvSpPr>
            <a:spLocks noGrp="1"/>
          </p:cNvSpPr>
          <p:nvPr>
            <p:ph type="subTitle" idx="1"/>
          </p:nvPr>
        </p:nvSpPr>
        <p:spPr>
          <a:xfrm>
            <a:off x="0" y="1122362"/>
            <a:ext cx="10668000" cy="2878137"/>
          </a:xfrm>
        </p:spPr>
        <p:txBody>
          <a:bodyPr>
            <a:normAutofit/>
          </a:bodyPr>
          <a:lstStyle/>
          <a:p>
            <a:r>
              <a:rPr lang="sk-SK" sz="4400" b="1" dirty="0">
                <a:solidFill>
                  <a:srgbClr val="FFFF00"/>
                </a:solidFill>
              </a:rPr>
              <a:t>EXOD PIEŠŤANY</a:t>
            </a:r>
          </a:p>
          <a:p>
            <a:r>
              <a:rPr lang="sk-SK" sz="4400" b="1" dirty="0" smtClean="0">
                <a:solidFill>
                  <a:srgbClr val="FFFF00"/>
                </a:solidFill>
              </a:rPr>
              <a:t>24.07</a:t>
            </a:r>
            <a:r>
              <a:rPr lang="sk-SK" sz="4400" b="1" dirty="0">
                <a:solidFill>
                  <a:srgbClr val="FFFF00"/>
                </a:solidFill>
              </a:rPr>
              <a:t>. – </a:t>
            </a:r>
            <a:r>
              <a:rPr lang="sk-SK" sz="4400" b="1" dirty="0" smtClean="0">
                <a:solidFill>
                  <a:srgbClr val="FFFF00"/>
                </a:solidFill>
              </a:rPr>
              <a:t>30</a:t>
            </a:r>
            <a:r>
              <a:rPr lang="sk-SK" sz="4400" b="1" dirty="0" smtClean="0">
                <a:solidFill>
                  <a:srgbClr val="FFFF00"/>
                </a:solidFill>
              </a:rPr>
              <a:t>.07. 2023</a:t>
            </a:r>
            <a:endParaRPr lang="sk-SK" sz="4400" b="1" dirty="0">
              <a:solidFill>
                <a:srgbClr val="FFFF00"/>
              </a:solidFill>
            </a:endParaRPr>
          </a:p>
          <a:p>
            <a:endParaRPr lang="sk-SK" b="1" dirty="0">
              <a:solidFill>
                <a:srgbClr val="FFFF00"/>
              </a:solidFill>
            </a:endParaRPr>
          </a:p>
          <a:p>
            <a:r>
              <a:rPr lang="sk-SK" sz="3200" b="1" dirty="0">
                <a:solidFill>
                  <a:srgbClr val="FFFF00"/>
                </a:solidFill>
              </a:rPr>
              <a:t>Mgr. Marcela Šicková</a:t>
            </a:r>
          </a:p>
        </p:txBody>
      </p:sp>
    </p:spTree>
    <p:extLst>
      <p:ext uri="{BB962C8B-B14F-4D97-AF65-F5344CB8AC3E}">
        <p14:creationId xmlns:p14="http://schemas.microsoft.com/office/powerpoint/2010/main" val="322892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5EF9-BEF8-45A6-B056-A28731436E3C}"/>
              </a:ext>
            </a:extLst>
          </p:cNvPr>
          <p:cNvSpPr>
            <a:spLocks noGrp="1"/>
          </p:cNvSpPr>
          <p:nvPr>
            <p:ph type="title"/>
          </p:nvPr>
        </p:nvSpPr>
        <p:spPr>
          <a:xfrm>
            <a:off x="838200" y="365126"/>
            <a:ext cx="10515600" cy="1084852"/>
          </a:xfrm>
        </p:spPr>
        <p:txBody>
          <a:bodyPr/>
          <a:lstStyle/>
          <a:p>
            <a:pPr algn="ctr"/>
            <a:r>
              <a:rPr lang="sk-SK" b="1" dirty="0"/>
              <a:t>Košariská – Múzeum M.R.Štefánika</a:t>
            </a:r>
          </a:p>
        </p:txBody>
      </p:sp>
      <p:sp>
        <p:nvSpPr>
          <p:cNvPr id="3" name="Content Placeholder 2">
            <a:extLst>
              <a:ext uri="{FF2B5EF4-FFF2-40B4-BE49-F238E27FC236}">
                <a16:creationId xmlns:a16="http://schemas.microsoft.com/office/drawing/2014/main" id="{6ACFB670-C301-48D9-86D1-21F2FC1E27A4}"/>
              </a:ext>
            </a:extLst>
          </p:cNvPr>
          <p:cNvSpPr>
            <a:spLocks noGrp="1"/>
          </p:cNvSpPr>
          <p:nvPr>
            <p:ph idx="1"/>
          </p:nvPr>
        </p:nvSpPr>
        <p:spPr>
          <a:xfrm>
            <a:off x="838200" y="1397726"/>
            <a:ext cx="10515600" cy="4779237"/>
          </a:xfrm>
        </p:spPr>
        <p:txBody>
          <a:bodyPr/>
          <a:lstStyle/>
          <a:p>
            <a:pPr algn="just"/>
            <a:r>
              <a:rPr lang="sk-SK" sz="2400" dirty="0"/>
              <a:t>Múzeum bolo otvorené v r. 1990 v rodnom dome M.R.Štefánika, v bývalej evanjelickej fare. Múzeum prostredníctvom svojej expozície podáva komplexný pohľad na Štefánikovu osobnosť. V šiestich miestnostiach sa múzejne dokumentuje jeho životná dráha, súkromie a záĺuby, no najmä jeho vojenská, diplomatická a politická činnosť.</a:t>
            </a:r>
          </a:p>
          <a:p>
            <a:endParaRPr lang="sk-SK" dirty="0"/>
          </a:p>
        </p:txBody>
      </p:sp>
      <p:pic>
        <p:nvPicPr>
          <p:cNvPr id="7" name="Obrázo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308" y="3434791"/>
            <a:ext cx="4297680" cy="2865120"/>
          </a:xfrm>
          <a:prstGeom prst="rect">
            <a:avLst/>
          </a:prstGeom>
        </p:spPr>
      </p:pic>
      <p:pic>
        <p:nvPicPr>
          <p:cNvPr id="8" name="Obrázo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1491" y="3401263"/>
            <a:ext cx="1950720" cy="2932176"/>
          </a:xfrm>
          <a:prstGeom prst="rect">
            <a:avLst/>
          </a:prstGeom>
        </p:spPr>
      </p:pic>
      <p:pic>
        <p:nvPicPr>
          <p:cNvPr id="9" name="Obrázo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714" y="3416438"/>
            <a:ext cx="4175760" cy="2932176"/>
          </a:xfrm>
          <a:prstGeom prst="rect">
            <a:avLst/>
          </a:prstGeom>
        </p:spPr>
      </p:pic>
    </p:spTree>
    <p:extLst>
      <p:ext uri="{BB962C8B-B14F-4D97-AF65-F5344CB8AC3E}">
        <p14:creationId xmlns:p14="http://schemas.microsoft.com/office/powerpoint/2010/main" val="283259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DDAB-39FA-4E6F-A382-C4CC0882ABD4}"/>
              </a:ext>
            </a:extLst>
          </p:cNvPr>
          <p:cNvSpPr>
            <a:spLocks noGrp="1"/>
          </p:cNvSpPr>
          <p:nvPr>
            <p:ph type="title"/>
          </p:nvPr>
        </p:nvSpPr>
        <p:spPr>
          <a:xfrm>
            <a:off x="838200" y="365126"/>
            <a:ext cx="10515600" cy="1058726"/>
          </a:xfrm>
        </p:spPr>
        <p:txBody>
          <a:bodyPr/>
          <a:lstStyle/>
          <a:p>
            <a:pPr algn="ctr"/>
            <a:r>
              <a:rPr lang="sk-SK" b="1" dirty="0"/>
              <a:t>Mohyla M.R.Štefánika na Bradle</a:t>
            </a:r>
          </a:p>
        </p:txBody>
      </p:sp>
      <p:sp>
        <p:nvSpPr>
          <p:cNvPr id="3" name="Content Placeholder 2">
            <a:extLst>
              <a:ext uri="{FF2B5EF4-FFF2-40B4-BE49-F238E27FC236}">
                <a16:creationId xmlns:a16="http://schemas.microsoft.com/office/drawing/2014/main" id="{99E7662F-53C7-49A7-BA71-7E515512CC63}"/>
              </a:ext>
            </a:extLst>
          </p:cNvPr>
          <p:cNvSpPr>
            <a:spLocks noGrp="1"/>
          </p:cNvSpPr>
          <p:nvPr>
            <p:ph idx="1"/>
          </p:nvPr>
        </p:nvSpPr>
        <p:spPr>
          <a:xfrm>
            <a:off x="838200" y="1332411"/>
            <a:ext cx="10515600" cy="4844552"/>
          </a:xfrm>
        </p:spPr>
        <p:txBody>
          <a:bodyPr>
            <a:normAutofit/>
          </a:bodyPr>
          <a:lstStyle/>
          <a:p>
            <a:pPr algn="just"/>
            <a:r>
              <a:rPr lang="sk-SK" sz="2400" dirty="0"/>
              <a:t>Mohyla je posledným miestom odpočinku M</a:t>
            </a:r>
            <a:r>
              <a:rPr lang="sk-SK" sz="2400" dirty="0" smtClean="0"/>
              <a:t>. R. Štefánika</a:t>
            </a:r>
            <a:r>
              <a:rPr lang="sk-SK" sz="2400" dirty="0"/>
              <a:t>. Nachádza sa na vrchu Bradlo nad mestom Brezová pod Bradlom a je dielom architekta Dušana Jurkoviča. Spolu so Štefánikom tam boli pochovaní aj traja taliansky letci, ktorí  s ním zahynuli. Štyri obelisky symbolizujú štyri obete havárie lietadla. V r. 1968 bola mohyla vyhlásená za národnú kultúrnu pamiatku a v r.2009 slávnostne zapísaná do zoznamu Európskeho kultúrneho dedičstva.</a:t>
            </a:r>
          </a:p>
        </p:txBody>
      </p:sp>
      <p:pic>
        <p:nvPicPr>
          <p:cNvPr id="4" name="Picture 3">
            <a:extLst>
              <a:ext uri="{FF2B5EF4-FFF2-40B4-BE49-F238E27FC236}">
                <a16:creationId xmlns:a16="http://schemas.microsoft.com/office/drawing/2014/main" id="{DD8049C2-4046-4675-93F0-8B9789FEF22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66651" y="3487938"/>
            <a:ext cx="3734651" cy="2629105"/>
          </a:xfrm>
          <a:prstGeom prst="rect">
            <a:avLst/>
          </a:prstGeom>
        </p:spPr>
      </p:pic>
      <p:pic>
        <p:nvPicPr>
          <p:cNvPr id="5" name="Picture 4">
            <a:extLst>
              <a:ext uri="{FF2B5EF4-FFF2-40B4-BE49-F238E27FC236}">
                <a16:creationId xmlns:a16="http://schemas.microsoft.com/office/drawing/2014/main" id="{BAC027AC-7BEB-44AC-8DF1-8A74DBC015D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28756" y="3487940"/>
            <a:ext cx="3122021" cy="2664665"/>
          </a:xfrm>
          <a:prstGeom prst="rect">
            <a:avLst/>
          </a:prstGeom>
        </p:spPr>
      </p:pic>
      <p:pic>
        <p:nvPicPr>
          <p:cNvPr id="21505" name="Picture 1" descr="G:\2019\2019-07_EXOD_PN\Bradlo-mohyla-pohľa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6904" y="3487782"/>
            <a:ext cx="3357153" cy="2677886"/>
          </a:xfrm>
          <a:prstGeom prst="rect">
            <a:avLst/>
          </a:prstGeom>
          <a:noFill/>
        </p:spPr>
      </p:pic>
    </p:spTree>
    <p:extLst>
      <p:ext uri="{BB962C8B-B14F-4D97-AF65-F5344CB8AC3E}">
        <p14:creationId xmlns:p14="http://schemas.microsoft.com/office/powerpoint/2010/main" val="2685159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Gazdovský dvor Turá Lúka</a:t>
            </a:r>
            <a:endParaRPr lang="sk-SK" b="1" dirty="0"/>
          </a:p>
        </p:txBody>
      </p:sp>
      <p:sp>
        <p:nvSpPr>
          <p:cNvPr id="3" name="Zástupný objekt pre obsah 2"/>
          <p:cNvSpPr>
            <a:spLocks noGrp="1"/>
          </p:cNvSpPr>
          <p:nvPr>
            <p:ph idx="1"/>
          </p:nvPr>
        </p:nvSpPr>
        <p:spPr/>
        <p:txBody>
          <a:bodyPr/>
          <a:lstStyle/>
          <a:p>
            <a:r>
              <a:rPr lang="sk-SK" dirty="0" smtClean="0"/>
              <a:t>Stála expozícia typickej kopaničiarskej usadlosti z 19. storočia prezentuje tradičné formy života a bývania v myjavskom regióne.</a:t>
            </a:r>
            <a:endParaRPr lang="sk-SK" dirty="0"/>
          </a:p>
        </p:txBody>
      </p:sp>
      <p:pic>
        <p:nvPicPr>
          <p:cNvPr id="4" name="Obrázok 3"/>
          <p:cNvPicPr/>
          <p:nvPr/>
        </p:nvPicPr>
        <p:blipFill>
          <a:blip r:embed="rId2">
            <a:extLst>
              <a:ext uri="{28A0092B-C50C-407E-A947-70E740481C1C}">
                <a14:useLocalDpi xmlns:a14="http://schemas.microsoft.com/office/drawing/2010/main" val="0"/>
              </a:ext>
            </a:extLst>
          </a:blip>
          <a:srcRect/>
          <a:stretch>
            <a:fillRect/>
          </a:stretch>
        </p:blipFill>
        <p:spPr bwMode="auto">
          <a:xfrm>
            <a:off x="1109226" y="3084163"/>
            <a:ext cx="4299682" cy="2758698"/>
          </a:xfrm>
          <a:prstGeom prst="rect">
            <a:avLst/>
          </a:prstGeom>
          <a:noFill/>
          <a:ln>
            <a:noFill/>
          </a:ln>
        </p:spPr>
      </p:pic>
      <p:pic>
        <p:nvPicPr>
          <p:cNvPr id="5" name="Obrázok 4"/>
          <p:cNvPicPr/>
          <p:nvPr/>
        </p:nvPicPr>
        <p:blipFill>
          <a:blip r:embed="rId3">
            <a:extLst>
              <a:ext uri="{28A0092B-C50C-407E-A947-70E740481C1C}">
                <a14:useLocalDpi xmlns:a14="http://schemas.microsoft.com/office/drawing/2010/main" val="0"/>
              </a:ext>
            </a:extLst>
          </a:blip>
          <a:srcRect/>
          <a:stretch>
            <a:fillRect/>
          </a:stretch>
        </p:blipFill>
        <p:spPr bwMode="auto">
          <a:xfrm>
            <a:off x="6788258" y="3084163"/>
            <a:ext cx="4448013" cy="2650210"/>
          </a:xfrm>
          <a:prstGeom prst="rect">
            <a:avLst/>
          </a:prstGeom>
          <a:noFill/>
          <a:ln>
            <a:noFill/>
          </a:ln>
        </p:spPr>
      </p:pic>
    </p:spTree>
    <p:extLst>
      <p:ext uri="{BB962C8B-B14F-4D97-AF65-F5344CB8AC3E}">
        <p14:creationId xmlns:p14="http://schemas.microsoft.com/office/powerpoint/2010/main" val="3124822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4914-4CF0-40FF-B765-5EE3FDFE9D7F}"/>
              </a:ext>
            </a:extLst>
          </p:cNvPr>
          <p:cNvSpPr>
            <a:spLocks noGrp="1"/>
          </p:cNvSpPr>
          <p:nvPr>
            <p:ph type="title"/>
          </p:nvPr>
        </p:nvSpPr>
        <p:spPr>
          <a:xfrm>
            <a:off x="838200" y="365125"/>
            <a:ext cx="10515600" cy="1032601"/>
          </a:xfrm>
        </p:spPr>
        <p:txBody>
          <a:bodyPr>
            <a:noAutofit/>
          </a:bodyPr>
          <a:lstStyle/>
          <a:p>
            <a:pPr algn="ctr"/>
            <a:r>
              <a:rPr lang="sk-SK" b="1" dirty="0">
                <a:effectLst/>
                <a:ea typeface="Calibri" panose="020F0502020204030204" pitchFamily="34" charset="0"/>
                <a:cs typeface="Times New Roman" panose="02020603050405020304" pitchFamily="18" charset="0"/>
              </a:rPr>
              <a:t/>
            </a:r>
            <a:br>
              <a:rPr lang="sk-SK" b="1" dirty="0">
                <a:effectLst/>
                <a:ea typeface="Calibri" panose="020F0502020204030204" pitchFamily="34" charset="0"/>
                <a:cs typeface="Times New Roman" panose="02020603050405020304" pitchFamily="18" charset="0"/>
              </a:rPr>
            </a:br>
            <a:r>
              <a:rPr lang="sk-SK" b="1" dirty="0" smtClean="0">
                <a:effectLst/>
                <a:ea typeface="Calibri" panose="020F0502020204030204" pitchFamily="34" charset="0"/>
                <a:cs typeface="Times New Roman" panose="02020603050405020304" pitchFamily="18" charset="0"/>
              </a:rPr>
              <a:t>Múzeum Slovenských národných rád Myjava</a:t>
            </a:r>
            <a:r>
              <a:rPr lang="sk-SK" dirty="0">
                <a:effectLst/>
                <a:ea typeface="Calibri" panose="020F0502020204030204" pitchFamily="34" charset="0"/>
                <a:cs typeface="Times New Roman" panose="02020603050405020304" pitchFamily="18" charset="0"/>
              </a:rPr>
              <a:t/>
            </a:r>
            <a:br>
              <a:rPr lang="sk-SK" dirty="0">
                <a:effectLst/>
                <a:ea typeface="Calibri" panose="020F0502020204030204" pitchFamily="34" charset="0"/>
                <a:cs typeface="Times New Roman" panose="02020603050405020304" pitchFamily="18" charset="0"/>
              </a:rPr>
            </a:br>
            <a:endParaRPr lang="sk-SK" dirty="0"/>
          </a:p>
        </p:txBody>
      </p:sp>
      <p:sp>
        <p:nvSpPr>
          <p:cNvPr id="3" name="Content Placeholder 2">
            <a:extLst>
              <a:ext uri="{FF2B5EF4-FFF2-40B4-BE49-F238E27FC236}">
                <a16:creationId xmlns:a16="http://schemas.microsoft.com/office/drawing/2014/main" id="{1A609D23-4D79-4C0B-9E8A-A73492A8A1F4}"/>
              </a:ext>
            </a:extLst>
          </p:cNvPr>
          <p:cNvSpPr>
            <a:spLocks noGrp="1"/>
          </p:cNvSpPr>
          <p:nvPr>
            <p:ph idx="1"/>
          </p:nvPr>
        </p:nvSpPr>
        <p:spPr>
          <a:xfrm>
            <a:off x="838200" y="1397726"/>
            <a:ext cx="10515600" cy="4779237"/>
          </a:xfrm>
        </p:spPr>
        <p:txBody>
          <a:bodyPr/>
          <a:lstStyle/>
          <a:p>
            <a:pPr marL="457200">
              <a:lnSpc>
                <a:spcPct val="107000"/>
              </a:lnSpc>
              <a:spcAft>
                <a:spcPts val="800"/>
              </a:spcAft>
            </a:pPr>
            <a:r>
              <a:rPr lang="sk-SK" dirty="0"/>
              <a:t>Múzeum sídli v historickom dome  Anny </a:t>
            </a:r>
            <a:r>
              <a:rPr lang="sk-SK" dirty="0" err="1"/>
              <a:t>Koléniovej</a:t>
            </a:r>
            <a:r>
              <a:rPr lang="sk-SK" dirty="0"/>
              <a:t>, kde v roku 1848 po prvý raz zasadala 1. Slovenská národná rada. Múzeum sa zameriava na dokumentáciu histórie jednotlivých SNR, mapuje  ich činnosť a predstaviteľov, ako aj ďalšie osobnosti slovenského národného života až po súčasnú NR.</a:t>
            </a:r>
          </a:p>
          <a:p>
            <a:pPr marL="457200">
              <a:lnSpc>
                <a:spcPct val="107000"/>
              </a:lnSpc>
              <a:spcAft>
                <a:spcPts val="800"/>
              </a:spcAft>
            </a:pP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sk-SK" sz="2400" dirty="0"/>
          </a:p>
        </p:txBody>
      </p:sp>
      <p:pic>
        <p:nvPicPr>
          <p:cNvPr id="9" name="Obrázok 8" descr="SNM - Múzeum Slovenských národných rád, Múzeum M. R. Štefánika | Myjava |  Facebook"/>
          <p:cNvPicPr/>
          <p:nvPr/>
        </p:nvPicPr>
        <p:blipFill>
          <a:blip r:embed="rId2">
            <a:extLst>
              <a:ext uri="{28A0092B-C50C-407E-A947-70E740481C1C}">
                <a14:useLocalDpi xmlns:a14="http://schemas.microsoft.com/office/drawing/2010/main" val="0"/>
              </a:ext>
            </a:extLst>
          </a:blip>
          <a:srcRect/>
          <a:stretch>
            <a:fillRect/>
          </a:stretch>
        </p:blipFill>
        <p:spPr bwMode="auto">
          <a:xfrm>
            <a:off x="1337052" y="4201252"/>
            <a:ext cx="2713090" cy="1975709"/>
          </a:xfrm>
          <a:prstGeom prst="rect">
            <a:avLst/>
          </a:prstGeom>
          <a:noFill/>
          <a:ln>
            <a:noFill/>
          </a:ln>
        </p:spPr>
      </p:pic>
      <p:pic>
        <p:nvPicPr>
          <p:cNvPr id="10" name="Obrázok 9"/>
          <p:cNvPicPr/>
          <p:nvPr/>
        </p:nvPicPr>
        <p:blipFill>
          <a:blip r:embed="rId3">
            <a:extLst>
              <a:ext uri="{28A0092B-C50C-407E-A947-70E740481C1C}">
                <a14:useLocalDpi xmlns:a14="http://schemas.microsoft.com/office/drawing/2010/main" val="0"/>
              </a:ext>
            </a:extLst>
          </a:blip>
          <a:srcRect/>
          <a:stretch>
            <a:fillRect/>
          </a:stretch>
        </p:blipFill>
        <p:spPr bwMode="auto">
          <a:xfrm>
            <a:off x="4617122" y="4172676"/>
            <a:ext cx="2926798" cy="2004285"/>
          </a:xfrm>
          <a:prstGeom prst="rect">
            <a:avLst/>
          </a:prstGeom>
          <a:noFill/>
          <a:ln>
            <a:noFill/>
          </a:ln>
        </p:spPr>
      </p:pic>
      <p:pic>
        <p:nvPicPr>
          <p:cNvPr id="11" name="Obrázok 10"/>
          <p:cNvPicPr/>
          <p:nvPr/>
        </p:nvPicPr>
        <p:blipFill>
          <a:blip r:embed="rId4">
            <a:extLst>
              <a:ext uri="{28A0092B-C50C-407E-A947-70E740481C1C}">
                <a14:useLocalDpi xmlns:a14="http://schemas.microsoft.com/office/drawing/2010/main" val="0"/>
              </a:ext>
            </a:extLst>
          </a:blip>
          <a:srcRect/>
          <a:stretch>
            <a:fillRect/>
          </a:stretch>
        </p:blipFill>
        <p:spPr bwMode="auto">
          <a:xfrm>
            <a:off x="8110899" y="4201251"/>
            <a:ext cx="3016883" cy="1975711"/>
          </a:xfrm>
          <a:prstGeom prst="rect">
            <a:avLst/>
          </a:prstGeom>
          <a:noFill/>
          <a:ln>
            <a:noFill/>
          </a:ln>
        </p:spPr>
      </p:pic>
    </p:spTree>
    <p:extLst>
      <p:ext uri="{BB962C8B-B14F-4D97-AF65-F5344CB8AC3E}">
        <p14:creationId xmlns:p14="http://schemas.microsoft.com/office/powerpoint/2010/main" val="52476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03D8-DF78-4B08-8259-32D5A1C1B466}"/>
              </a:ext>
            </a:extLst>
          </p:cNvPr>
          <p:cNvSpPr>
            <a:spLocks noGrp="1"/>
          </p:cNvSpPr>
          <p:nvPr>
            <p:ph type="title"/>
          </p:nvPr>
        </p:nvSpPr>
        <p:spPr>
          <a:xfrm>
            <a:off x="838200" y="365125"/>
            <a:ext cx="10515600" cy="1071789"/>
          </a:xfrm>
        </p:spPr>
        <p:txBody>
          <a:bodyPr>
            <a:normAutofit/>
          </a:bodyPr>
          <a:lstStyle/>
          <a:p>
            <a:pPr algn="ctr"/>
            <a:r>
              <a:rPr lang="sk-SK" b="1" dirty="0" smtClean="0"/>
              <a:t>Trnava – Malý Rím</a:t>
            </a:r>
            <a:endParaRPr lang="sk-SK" b="1" dirty="0"/>
          </a:p>
        </p:txBody>
      </p:sp>
      <p:sp>
        <p:nvSpPr>
          <p:cNvPr id="3" name="Content Placeholder 2">
            <a:extLst>
              <a:ext uri="{FF2B5EF4-FFF2-40B4-BE49-F238E27FC236}">
                <a16:creationId xmlns:a16="http://schemas.microsoft.com/office/drawing/2014/main" id="{DA98883C-E880-47E7-9F1B-CE6F4BB639C0}"/>
              </a:ext>
            </a:extLst>
          </p:cNvPr>
          <p:cNvSpPr>
            <a:spLocks noGrp="1"/>
          </p:cNvSpPr>
          <p:nvPr>
            <p:ph idx="1"/>
          </p:nvPr>
        </p:nvSpPr>
        <p:spPr>
          <a:xfrm>
            <a:off x="838200" y="1541417"/>
            <a:ext cx="10515600" cy="4635546"/>
          </a:xfrm>
        </p:spPr>
        <p:txBody>
          <a:bodyPr>
            <a:normAutofit/>
          </a:bodyPr>
          <a:lstStyle/>
          <a:p>
            <a:pPr marL="457200">
              <a:lnSpc>
                <a:spcPct val="107000"/>
              </a:lnSpc>
              <a:spcAft>
                <a:spcPts val="800"/>
              </a:spcAft>
            </a:pPr>
            <a:r>
              <a:rPr lang="sk-SK" dirty="0"/>
              <a:t>Trnava bola prvým mestom na území Slovenska, ktoré  dostalo v roku 1238 výsady slobodného kráľovského mesta. Bohatá história mesta zanechala množstvo architektonických pamiatok , vrátane mestského opevnenia, jedného z najväčších v Uhorsku. Do 18.storočia bola Trnava známa ako univerzitné mesto, známe v celej Európe.</a:t>
            </a:r>
          </a:p>
          <a:p>
            <a:pPr marL="457200">
              <a:lnSpc>
                <a:spcPct val="107000"/>
              </a:lnSpc>
              <a:spcAft>
                <a:spcPts val="800"/>
              </a:spcAft>
            </a:pP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ok 6" descr="Mestské opevnenie | Portál cestovného ruchu mesta Trnava"/>
          <p:cNvPicPr/>
          <p:nvPr/>
        </p:nvPicPr>
        <p:blipFill>
          <a:blip r:embed="rId2">
            <a:extLst>
              <a:ext uri="{28A0092B-C50C-407E-A947-70E740481C1C}">
                <a14:useLocalDpi xmlns:a14="http://schemas.microsoft.com/office/drawing/2010/main" val="0"/>
              </a:ext>
            </a:extLst>
          </a:blip>
          <a:srcRect/>
          <a:stretch>
            <a:fillRect/>
          </a:stretch>
        </p:blipFill>
        <p:spPr bwMode="auto">
          <a:xfrm>
            <a:off x="1378526" y="4291445"/>
            <a:ext cx="3307774" cy="1885518"/>
          </a:xfrm>
          <a:prstGeom prst="rect">
            <a:avLst/>
          </a:prstGeom>
          <a:noFill/>
          <a:ln>
            <a:noFill/>
          </a:ln>
        </p:spPr>
      </p:pic>
      <p:pic>
        <p:nvPicPr>
          <p:cNvPr id="8" name="Obrázok 7"/>
          <p:cNvPicPr/>
          <p:nvPr/>
        </p:nvPicPr>
        <p:blipFill>
          <a:blip r:embed="rId3">
            <a:extLst>
              <a:ext uri="{28A0092B-C50C-407E-A947-70E740481C1C}">
                <a14:useLocalDpi xmlns:a14="http://schemas.microsoft.com/office/drawing/2010/main" val="0"/>
              </a:ext>
            </a:extLst>
          </a:blip>
          <a:srcRect/>
          <a:stretch>
            <a:fillRect/>
          </a:stretch>
        </p:blipFill>
        <p:spPr bwMode="auto">
          <a:xfrm>
            <a:off x="5489538" y="4060556"/>
            <a:ext cx="1672937" cy="2116407"/>
          </a:xfrm>
          <a:prstGeom prst="rect">
            <a:avLst/>
          </a:prstGeom>
          <a:noFill/>
          <a:ln>
            <a:noFill/>
          </a:ln>
        </p:spPr>
      </p:pic>
      <p:pic>
        <p:nvPicPr>
          <p:cNvPr id="10" name="Obrázok 9" descr="Malý Rím, Katedrála sv. Jána Krstiteľ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714" y="4060556"/>
            <a:ext cx="3162069" cy="2116407"/>
          </a:xfrm>
          <a:prstGeom prst="rect">
            <a:avLst/>
          </a:prstGeom>
          <a:noFill/>
          <a:ln>
            <a:noFill/>
          </a:ln>
        </p:spPr>
      </p:pic>
    </p:spTree>
    <p:extLst>
      <p:ext uri="{BB962C8B-B14F-4D97-AF65-F5344CB8AC3E}">
        <p14:creationId xmlns:p14="http://schemas.microsoft.com/office/powerpoint/2010/main" val="1203451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4605-8BD7-497E-AA10-8FEACAC58FFC}"/>
              </a:ext>
            </a:extLst>
          </p:cNvPr>
          <p:cNvSpPr>
            <a:spLocks noGrp="1"/>
          </p:cNvSpPr>
          <p:nvPr>
            <p:ph type="title"/>
          </p:nvPr>
        </p:nvSpPr>
        <p:spPr>
          <a:xfrm>
            <a:off x="1227220" y="114301"/>
            <a:ext cx="10126579" cy="1053962"/>
          </a:xfrm>
        </p:spPr>
        <p:txBody>
          <a:bodyPr>
            <a:noAutofit/>
          </a:bodyPr>
          <a:lstStyle/>
          <a:p>
            <a:pPr marL="0" marR="0" lvl="0" indent="0" algn="ctr" defTabSz="914400" rtl="0" eaLnBrk="1" fontAlgn="auto" latinLnBrk="0" hangingPunct="1">
              <a:lnSpc>
                <a:spcPct val="107000"/>
              </a:lnSpc>
              <a:spcBef>
                <a:spcPts val="1000"/>
              </a:spcBef>
              <a:spcAft>
                <a:spcPts val="800"/>
              </a:spcAft>
              <a:tabLst/>
              <a:defRPr/>
            </a:pPr>
            <a:r>
              <a:rPr kumimoji="0" lang="sk-SK"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sk-SK"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k-SK"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Hrad </a:t>
            </a:r>
            <a:r>
              <a:rPr lang="sk-SK"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Červený Kameň</a:t>
            </a:r>
            <a:r>
              <a:rPr kumimoji="0" lang="sk-SK"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sk-SK"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sk-SK" sz="2400" b="1"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CCF19D17-EBF9-4707-B52A-778551C5067B}"/>
              </a:ext>
            </a:extLst>
          </p:cNvPr>
          <p:cNvSpPr>
            <a:spLocks noGrp="1"/>
          </p:cNvSpPr>
          <p:nvPr>
            <p:ph idx="1"/>
          </p:nvPr>
        </p:nvSpPr>
        <p:spPr>
          <a:xfrm>
            <a:off x="838200" y="1345474"/>
            <a:ext cx="10515600" cy="4831489"/>
          </a:xfrm>
        </p:spPr>
        <p:txBody>
          <a:bodyPr>
            <a:normAutofit/>
          </a:bodyPr>
          <a:lstStyle/>
          <a:p>
            <a:pPr>
              <a:lnSpc>
                <a:spcPct val="107000"/>
              </a:lnSpc>
              <a:spcAft>
                <a:spcPts val="800"/>
              </a:spcAft>
            </a:pPr>
            <a:r>
              <a:rPr lang="sk-SK" dirty="0"/>
              <a:t>Hrad, pôvodne  pevnosť z 13.storočia, prešiel mnohými prestavbami a majiteľmi. Pevnosť dobudoval po roku 1588 nový majiteľ Mikuláš Pálfi a rod </a:t>
            </a:r>
            <a:r>
              <a:rPr lang="sk-SK" dirty="0" err="1"/>
              <a:t>Pálfiovcov</a:t>
            </a:r>
            <a:r>
              <a:rPr lang="sk-SK" dirty="0"/>
              <a:t> ho obýval až do druhej svetovej vojny. Pevnosť sa tak stala honosným renesančným zámkom, ktorého obytné priestory zariadili umelecky vyspelým </a:t>
            </a:r>
            <a:r>
              <a:rPr lang="sk-SK" dirty="0" err="1"/>
              <a:t>interérom</a:t>
            </a:r>
            <a:r>
              <a:rPr lang="sk-SK" dirty="0"/>
              <a:t> a vyniká </a:t>
            </a:r>
            <a:r>
              <a:rPr lang="sk-SK" dirty="0" err="1"/>
              <a:t>rozsiahlimi</a:t>
            </a:r>
            <a:r>
              <a:rPr lang="sk-SK" dirty="0"/>
              <a:t> skladovacími pivničnými priestormi.</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ok 5" descr="Kam na výlet: Hrad Červený Kameň - SME | MY Trnava"/>
          <p:cNvPicPr/>
          <p:nvPr/>
        </p:nvPicPr>
        <p:blipFill>
          <a:blip r:embed="rId2">
            <a:extLst>
              <a:ext uri="{28A0092B-C50C-407E-A947-70E740481C1C}">
                <a14:useLocalDpi xmlns:a14="http://schemas.microsoft.com/office/drawing/2010/main" val="0"/>
              </a:ext>
            </a:extLst>
          </a:blip>
          <a:srcRect/>
          <a:stretch>
            <a:fillRect/>
          </a:stretch>
        </p:blipFill>
        <p:spPr bwMode="auto">
          <a:xfrm>
            <a:off x="1227220" y="4076055"/>
            <a:ext cx="2775036" cy="1971190"/>
          </a:xfrm>
          <a:prstGeom prst="rect">
            <a:avLst/>
          </a:prstGeom>
          <a:noFill/>
          <a:ln>
            <a:noFill/>
          </a:ln>
        </p:spPr>
      </p:pic>
      <p:pic>
        <p:nvPicPr>
          <p:cNvPr id="7" name="Obrázok 6" descr="Kvíz - Najkrajší hrad v Malých Karpatoch - Červený Kameň (2) | .Spoznaj  #praveslovenske"/>
          <p:cNvPicPr/>
          <p:nvPr/>
        </p:nvPicPr>
        <p:blipFill>
          <a:blip r:embed="rId3">
            <a:extLst>
              <a:ext uri="{28A0092B-C50C-407E-A947-70E740481C1C}">
                <a14:useLocalDpi xmlns:a14="http://schemas.microsoft.com/office/drawing/2010/main" val="0"/>
              </a:ext>
            </a:extLst>
          </a:blip>
          <a:srcRect/>
          <a:stretch>
            <a:fillRect/>
          </a:stretch>
        </p:blipFill>
        <p:spPr bwMode="auto">
          <a:xfrm>
            <a:off x="4894398" y="4076055"/>
            <a:ext cx="2715270" cy="1971190"/>
          </a:xfrm>
          <a:prstGeom prst="rect">
            <a:avLst/>
          </a:prstGeom>
          <a:noFill/>
          <a:ln>
            <a:noFill/>
          </a:ln>
        </p:spPr>
      </p:pic>
      <p:pic>
        <p:nvPicPr>
          <p:cNvPr id="8" name="Obrázok 7" descr="Múzeum Červený Kameň, SNM"/>
          <p:cNvPicPr/>
          <p:nvPr/>
        </p:nvPicPr>
        <p:blipFill>
          <a:blip r:embed="rId4">
            <a:extLst>
              <a:ext uri="{28A0092B-C50C-407E-A947-70E740481C1C}">
                <a14:useLocalDpi xmlns:a14="http://schemas.microsoft.com/office/drawing/2010/main" val="0"/>
              </a:ext>
            </a:extLst>
          </a:blip>
          <a:srcRect/>
          <a:stretch>
            <a:fillRect/>
          </a:stretch>
        </p:blipFill>
        <p:spPr bwMode="auto">
          <a:xfrm>
            <a:off x="8501810" y="4076055"/>
            <a:ext cx="2851989" cy="1971826"/>
          </a:xfrm>
          <a:prstGeom prst="rect">
            <a:avLst/>
          </a:prstGeom>
          <a:noFill/>
          <a:ln>
            <a:noFill/>
          </a:ln>
        </p:spPr>
      </p:pic>
    </p:spTree>
    <p:extLst>
      <p:ext uri="{BB962C8B-B14F-4D97-AF65-F5344CB8AC3E}">
        <p14:creationId xmlns:p14="http://schemas.microsoft.com/office/powerpoint/2010/main" val="242907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6516-0412-4534-8F59-8AF29ED7C0EF}"/>
              </a:ext>
            </a:extLst>
          </p:cNvPr>
          <p:cNvSpPr>
            <a:spLocks noGrp="1"/>
          </p:cNvSpPr>
          <p:nvPr>
            <p:ph type="title"/>
          </p:nvPr>
        </p:nvSpPr>
        <p:spPr>
          <a:xfrm>
            <a:off x="838200" y="365125"/>
            <a:ext cx="10515600" cy="1032601"/>
          </a:xfrm>
        </p:spPr>
        <p:txBody>
          <a:bodyPr/>
          <a:lstStyle/>
          <a:p>
            <a:pPr algn="ctr"/>
            <a:r>
              <a:rPr lang="sk-SK" b="1" dirty="0" smtClean="0"/>
              <a:t>Kaštieľ Budmerice</a:t>
            </a:r>
            <a:endParaRPr lang="sk-SK" b="1" dirty="0"/>
          </a:p>
        </p:txBody>
      </p:sp>
      <p:sp>
        <p:nvSpPr>
          <p:cNvPr id="3" name="Content Placeholder 2">
            <a:extLst>
              <a:ext uri="{FF2B5EF4-FFF2-40B4-BE49-F238E27FC236}">
                <a16:creationId xmlns:a16="http://schemas.microsoft.com/office/drawing/2014/main" id="{D4AD579A-E870-4826-9B19-F5873F57780E}"/>
              </a:ext>
            </a:extLst>
          </p:cNvPr>
          <p:cNvSpPr>
            <a:spLocks noGrp="1"/>
          </p:cNvSpPr>
          <p:nvPr>
            <p:ph idx="1"/>
          </p:nvPr>
        </p:nvSpPr>
        <p:spPr>
          <a:xfrm>
            <a:off x="838200" y="1489166"/>
            <a:ext cx="10515600" cy="4687797"/>
          </a:xfrm>
        </p:spPr>
        <p:txBody>
          <a:bodyPr>
            <a:normAutofit/>
          </a:bodyPr>
          <a:lstStyle/>
          <a:p>
            <a:r>
              <a:rPr lang="sk-SK" dirty="0"/>
              <a:t>Bol postavený v roku 1889 v </a:t>
            </a:r>
            <a:r>
              <a:rPr lang="sk-SK" dirty="0" err="1"/>
              <a:t>pseudogotickom</a:t>
            </a:r>
            <a:r>
              <a:rPr lang="sk-SK" dirty="0"/>
              <a:t> slohu </a:t>
            </a:r>
            <a:r>
              <a:rPr lang="sk-SK" dirty="0" err="1"/>
              <a:t>Pálfiovcami</a:t>
            </a:r>
            <a:r>
              <a:rPr lang="sk-SK" dirty="0"/>
              <a:t> ako poľovnícky kaštieľ. Je obklopený anglickým parkom. Inšpiráciou pri stavbe  boli pravdepodobne  francúzske  renesančné zámky na </a:t>
            </a:r>
            <a:r>
              <a:rPr lang="sk-SK" dirty="0" err="1"/>
              <a:t>Loire</a:t>
            </a:r>
            <a:r>
              <a:rPr lang="sk-SK" dirty="0"/>
              <a:t>.  Budmerice boli v tom čase súčasťou ich panstva Červený Kameň.</a:t>
            </a:r>
          </a:p>
          <a:p>
            <a:endParaRPr lang="sk-SK" sz="2400" dirty="0"/>
          </a:p>
        </p:txBody>
      </p:sp>
      <p:pic>
        <p:nvPicPr>
          <p:cNvPr id="5" name="Obrázok 4"/>
          <p:cNvPicPr/>
          <p:nvPr/>
        </p:nvPicPr>
        <p:blipFill>
          <a:blip r:embed="rId2">
            <a:extLst>
              <a:ext uri="{28A0092B-C50C-407E-A947-70E740481C1C}">
                <a14:useLocalDpi xmlns:a14="http://schemas.microsoft.com/office/drawing/2010/main" val="0"/>
              </a:ext>
            </a:extLst>
          </a:blip>
          <a:srcRect/>
          <a:stretch>
            <a:fillRect/>
          </a:stretch>
        </p:blipFill>
        <p:spPr bwMode="auto">
          <a:xfrm>
            <a:off x="1153213" y="3618290"/>
            <a:ext cx="2860847" cy="2395052"/>
          </a:xfrm>
          <a:prstGeom prst="rect">
            <a:avLst/>
          </a:prstGeom>
          <a:noFill/>
          <a:ln>
            <a:noFill/>
          </a:ln>
        </p:spPr>
      </p:pic>
      <p:pic>
        <p:nvPicPr>
          <p:cNvPr id="7" name="Obrázok 6" descr="Budmerický kaštieľ"/>
          <p:cNvPicPr/>
          <p:nvPr/>
        </p:nvPicPr>
        <p:blipFill>
          <a:blip r:embed="rId3">
            <a:extLst>
              <a:ext uri="{28A0092B-C50C-407E-A947-70E740481C1C}">
                <a14:useLocalDpi xmlns:a14="http://schemas.microsoft.com/office/drawing/2010/main" val="0"/>
              </a:ext>
            </a:extLst>
          </a:blip>
          <a:srcRect/>
          <a:stretch>
            <a:fillRect/>
          </a:stretch>
        </p:blipFill>
        <p:spPr bwMode="auto">
          <a:xfrm>
            <a:off x="4582752" y="3618290"/>
            <a:ext cx="2856434" cy="2395052"/>
          </a:xfrm>
          <a:prstGeom prst="rect">
            <a:avLst/>
          </a:prstGeom>
          <a:noFill/>
          <a:ln>
            <a:noFill/>
          </a:ln>
        </p:spPr>
      </p:pic>
      <p:pic>
        <p:nvPicPr>
          <p:cNvPr id="8" name="Obrázok 7" descr="Budmerický kaštieľ | Dromedár.sk"/>
          <p:cNvPicPr/>
          <p:nvPr/>
        </p:nvPicPr>
        <p:blipFill>
          <a:blip r:embed="rId4">
            <a:extLst>
              <a:ext uri="{28A0092B-C50C-407E-A947-70E740481C1C}">
                <a14:useLocalDpi xmlns:a14="http://schemas.microsoft.com/office/drawing/2010/main" val="0"/>
              </a:ext>
            </a:extLst>
          </a:blip>
          <a:srcRect/>
          <a:stretch>
            <a:fillRect/>
          </a:stretch>
        </p:blipFill>
        <p:spPr bwMode="auto">
          <a:xfrm>
            <a:off x="8371753" y="3618290"/>
            <a:ext cx="2864518" cy="2395052"/>
          </a:xfrm>
          <a:prstGeom prst="rect">
            <a:avLst/>
          </a:prstGeom>
          <a:noFill/>
          <a:ln>
            <a:noFill/>
          </a:ln>
        </p:spPr>
      </p:pic>
    </p:spTree>
    <p:extLst>
      <p:ext uri="{BB962C8B-B14F-4D97-AF65-F5344CB8AC3E}">
        <p14:creationId xmlns:p14="http://schemas.microsoft.com/office/powerpoint/2010/main" val="1799609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FB79-45B8-4D03-9BD7-ED4C694BDF66}"/>
              </a:ext>
            </a:extLst>
          </p:cNvPr>
          <p:cNvSpPr>
            <a:spLocks noGrp="1"/>
          </p:cNvSpPr>
          <p:nvPr>
            <p:ph type="title"/>
          </p:nvPr>
        </p:nvSpPr>
        <p:spPr>
          <a:xfrm>
            <a:off x="838200" y="365125"/>
            <a:ext cx="10515600" cy="1006475"/>
          </a:xfrm>
        </p:spPr>
        <p:txBody>
          <a:bodyPr/>
          <a:lstStyle/>
          <a:p>
            <a:pPr algn="ctr"/>
            <a:r>
              <a:rPr lang="sk-SK" b="1" dirty="0"/>
              <a:t>Smolenický zámok</a:t>
            </a:r>
          </a:p>
        </p:txBody>
      </p:sp>
      <p:sp>
        <p:nvSpPr>
          <p:cNvPr id="3" name="Content Placeholder 2">
            <a:extLst>
              <a:ext uri="{FF2B5EF4-FFF2-40B4-BE49-F238E27FC236}">
                <a16:creationId xmlns:a16="http://schemas.microsoft.com/office/drawing/2014/main" id="{80B4EEA5-5966-4D0F-AEC8-A3C6D6CB4A45}"/>
              </a:ext>
            </a:extLst>
          </p:cNvPr>
          <p:cNvSpPr>
            <a:spLocks noGrp="1"/>
          </p:cNvSpPr>
          <p:nvPr>
            <p:ph idx="1"/>
          </p:nvPr>
        </p:nvSpPr>
        <p:spPr>
          <a:xfrm>
            <a:off x="838200" y="1358537"/>
            <a:ext cx="10515600" cy="4818426"/>
          </a:xfrm>
        </p:spPr>
        <p:txBody>
          <a:bodyPr>
            <a:normAutofit/>
          </a:bodyPr>
          <a:lstStyle/>
          <a:p>
            <a:pPr algn="just"/>
            <a:r>
              <a:rPr lang="sk-SK" sz="2400" dirty="0"/>
              <a:t>Na mieste dnešného Smolenického zámku na úpätí Malých Karpát stál kedysi stredoveký strážny hrad. Na konci 18.st. hrad spustol a na začiatku 19. st. vyhorel.Na začiatku 20. st. začali jeho poslední majitelia Pálfiovci stavať na hradných ruinách terajší zámok, ktorý dobudovali až po r. 1945.</a:t>
            </a:r>
          </a:p>
          <a:p>
            <a:pPr algn="just"/>
            <a:r>
              <a:rPr lang="sk-SK" sz="2400" dirty="0"/>
              <a:t>V súčasnosti je zámok v správe Slovenskej akadémii vied.</a:t>
            </a:r>
          </a:p>
        </p:txBody>
      </p:sp>
      <p:pic>
        <p:nvPicPr>
          <p:cNvPr id="6" name="Obrázok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266" y="3386435"/>
            <a:ext cx="4346448" cy="2889504"/>
          </a:xfrm>
          <a:prstGeom prst="rect">
            <a:avLst/>
          </a:prstGeom>
        </p:spPr>
      </p:pic>
      <p:pic>
        <p:nvPicPr>
          <p:cNvPr id="7" name="Obrázo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6600" y="3386435"/>
            <a:ext cx="4267200" cy="2840736"/>
          </a:xfrm>
          <a:prstGeom prst="rect">
            <a:avLst/>
          </a:prstGeom>
        </p:spPr>
      </p:pic>
    </p:spTree>
    <p:extLst>
      <p:ext uri="{BB962C8B-B14F-4D97-AF65-F5344CB8AC3E}">
        <p14:creationId xmlns:p14="http://schemas.microsoft.com/office/powerpoint/2010/main" val="3401985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3BB0-F488-4F9D-B17E-1AA29C09E7A8}"/>
              </a:ext>
            </a:extLst>
          </p:cNvPr>
          <p:cNvSpPr>
            <a:spLocks noGrp="1"/>
          </p:cNvSpPr>
          <p:nvPr>
            <p:ph type="title"/>
          </p:nvPr>
        </p:nvSpPr>
        <p:spPr>
          <a:xfrm>
            <a:off x="838200" y="365125"/>
            <a:ext cx="10515600" cy="1124041"/>
          </a:xfrm>
        </p:spPr>
        <p:txBody>
          <a:bodyPr/>
          <a:lstStyle/>
          <a:p>
            <a:pPr algn="ctr"/>
            <a:r>
              <a:rPr lang="sk-SK" b="1" dirty="0"/>
              <a:t>Jaskyňa Driny Smolenický kras</a:t>
            </a:r>
          </a:p>
        </p:txBody>
      </p:sp>
      <p:sp>
        <p:nvSpPr>
          <p:cNvPr id="3" name="Content Placeholder 2">
            <a:extLst>
              <a:ext uri="{FF2B5EF4-FFF2-40B4-BE49-F238E27FC236}">
                <a16:creationId xmlns:a16="http://schemas.microsoft.com/office/drawing/2014/main" id="{324523DE-6C48-46BB-950C-05B854330504}"/>
              </a:ext>
            </a:extLst>
          </p:cNvPr>
          <p:cNvSpPr>
            <a:spLocks noGrp="1"/>
          </p:cNvSpPr>
          <p:nvPr>
            <p:ph idx="1"/>
          </p:nvPr>
        </p:nvSpPr>
        <p:spPr>
          <a:xfrm>
            <a:off x="838200" y="1489166"/>
            <a:ext cx="10515600" cy="4687797"/>
          </a:xfrm>
        </p:spPr>
        <p:txBody>
          <a:bodyPr>
            <a:normAutofit/>
          </a:bodyPr>
          <a:lstStyle/>
          <a:p>
            <a:pPr algn="just"/>
            <a:r>
              <a:rPr lang="sk-SK" sz="2400" dirty="0"/>
              <a:t>Jediná sprístupnená jaskyňa na západnom Slovensku. Objavili ju v r.1929 J. Banič a I.Vrábel. Driny sú puklinovou jaskyňou, ktorú vymodelovali zrážkové vody. Pre jaskyňu sú typické sintrové záclony, sintrové jazierka, vodopády a náteky,pagovité stalagmity a rozličné formy stalaktitov.</a:t>
            </a:r>
          </a:p>
        </p:txBody>
      </p:sp>
      <p:pic>
        <p:nvPicPr>
          <p:cNvPr id="8" name="Obrázo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08" y="3433665"/>
            <a:ext cx="2011680" cy="2052735"/>
          </a:xfrm>
          <a:prstGeom prst="rect">
            <a:avLst/>
          </a:prstGeom>
        </p:spPr>
      </p:pic>
      <p:pic>
        <p:nvPicPr>
          <p:cNvPr id="9" name="Obrázo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896" y="3431573"/>
            <a:ext cx="2430966" cy="2029968"/>
          </a:xfrm>
          <a:prstGeom prst="rect">
            <a:avLst/>
          </a:prstGeom>
        </p:spPr>
      </p:pic>
      <p:pic>
        <p:nvPicPr>
          <p:cNvPr id="10" name="Obrázo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870" y="3434995"/>
            <a:ext cx="2324746" cy="2047164"/>
          </a:xfrm>
          <a:prstGeom prst="rect">
            <a:avLst/>
          </a:prstGeom>
        </p:spPr>
      </p:pic>
      <p:pic>
        <p:nvPicPr>
          <p:cNvPr id="11" name="Obrázo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072" y="3407017"/>
            <a:ext cx="3157728" cy="2103120"/>
          </a:xfrm>
          <a:prstGeom prst="rect">
            <a:avLst/>
          </a:prstGeom>
        </p:spPr>
      </p:pic>
    </p:spTree>
    <p:extLst>
      <p:ext uri="{BB962C8B-B14F-4D97-AF65-F5344CB8AC3E}">
        <p14:creationId xmlns:p14="http://schemas.microsoft.com/office/powerpoint/2010/main" val="3152861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2BD7-42DF-4698-A128-48C152594079}"/>
              </a:ext>
            </a:extLst>
          </p:cNvPr>
          <p:cNvSpPr>
            <a:spLocks noGrp="1"/>
          </p:cNvSpPr>
          <p:nvPr>
            <p:ph type="title"/>
          </p:nvPr>
        </p:nvSpPr>
        <p:spPr>
          <a:xfrm>
            <a:off x="838200" y="365126"/>
            <a:ext cx="10515600" cy="771343"/>
          </a:xfrm>
        </p:spPr>
        <p:txBody>
          <a:bodyPr/>
          <a:lstStyle/>
          <a:p>
            <a:pPr algn="ctr"/>
            <a:r>
              <a:rPr lang="sk-SK" b="1" dirty="0"/>
              <a:t>Záruby</a:t>
            </a:r>
          </a:p>
        </p:txBody>
      </p:sp>
      <p:sp>
        <p:nvSpPr>
          <p:cNvPr id="3" name="Content Placeholder 2">
            <a:extLst>
              <a:ext uri="{FF2B5EF4-FFF2-40B4-BE49-F238E27FC236}">
                <a16:creationId xmlns:a16="http://schemas.microsoft.com/office/drawing/2014/main" id="{50EAD935-B6A9-414C-8CB8-9A628F4129A6}"/>
              </a:ext>
            </a:extLst>
          </p:cNvPr>
          <p:cNvSpPr>
            <a:spLocks noGrp="1"/>
          </p:cNvSpPr>
          <p:nvPr>
            <p:ph idx="1"/>
          </p:nvPr>
        </p:nvSpPr>
        <p:spPr>
          <a:xfrm>
            <a:off x="838200" y="1345474"/>
            <a:ext cx="10515600" cy="4831489"/>
          </a:xfrm>
        </p:spPr>
        <p:txBody>
          <a:bodyPr>
            <a:normAutofit/>
          </a:bodyPr>
          <a:lstStyle/>
          <a:p>
            <a:pPr algn="just"/>
            <a:r>
              <a:rPr lang="sk-SK" sz="2400" dirty="0"/>
              <a:t>Vrch Záruby je najvyšším vrchom Malých Karpát (768m). Územie okolo Zárub je súčasťou rovnomennej národnej prírodnej rezervácie. Výstup na Záruby je možný cez Čertov žľab alebo cez zrúcaninu hradu Ostrý kameň, cez dolinu Hlboča, kde sa nachádza jediný vodopád v Malých Karpatoch. Za zmienku stojí praveké hradisko Molpír.</a:t>
            </a:r>
          </a:p>
        </p:txBody>
      </p:sp>
      <p:sp>
        <p:nvSpPr>
          <p:cNvPr id="14338" name="AutoShape 2" descr="Výsledok vyhľadávania obrázkov pre dopyt foto záru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40" name="AutoShape 4" descr="Výsledok vyhľadávania obrázkov pre dopyt foto záru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42" name="AutoShape 6" descr="Výsledok vyhľadávania obrázkov pre dopyt foto záru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344" name="Picture 8" descr="Výsledok vyhľadávania obrázkov pre dopyt foto záruby"/>
          <p:cNvPicPr>
            <a:picLocks noChangeAspect="1" noChangeArrowheads="1"/>
          </p:cNvPicPr>
          <p:nvPr/>
        </p:nvPicPr>
        <p:blipFill>
          <a:blip r:embed="rId2" cstate="print"/>
          <a:srcRect/>
          <a:stretch>
            <a:fillRect/>
          </a:stretch>
        </p:blipFill>
        <p:spPr bwMode="auto">
          <a:xfrm>
            <a:off x="4176885" y="3261677"/>
            <a:ext cx="3619591" cy="2718033"/>
          </a:xfrm>
          <a:prstGeom prst="rect">
            <a:avLst/>
          </a:prstGeom>
          <a:noFill/>
        </p:spPr>
      </p:pic>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84" y="3261677"/>
            <a:ext cx="2891118" cy="2645229"/>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9359" y="3194186"/>
            <a:ext cx="3207224" cy="2712720"/>
          </a:xfrm>
          <a:prstGeom prst="rect">
            <a:avLst/>
          </a:prstGeom>
        </p:spPr>
      </p:pic>
    </p:spTree>
    <p:extLst>
      <p:ext uri="{BB962C8B-B14F-4D97-AF65-F5344CB8AC3E}">
        <p14:creationId xmlns:p14="http://schemas.microsoft.com/office/powerpoint/2010/main" val="240793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6E01-F456-4FBE-9000-6E4C3702856D}"/>
              </a:ext>
            </a:extLst>
          </p:cNvPr>
          <p:cNvSpPr>
            <a:spLocks noGrp="1"/>
          </p:cNvSpPr>
          <p:nvPr>
            <p:ph type="title"/>
          </p:nvPr>
        </p:nvSpPr>
        <p:spPr>
          <a:xfrm>
            <a:off x="838200" y="365126"/>
            <a:ext cx="10515600" cy="901971"/>
          </a:xfrm>
        </p:spPr>
        <p:txBody>
          <a:bodyPr/>
          <a:lstStyle/>
          <a:p>
            <a:pPr algn="ctr"/>
            <a:r>
              <a:rPr lang="sk-SK" b="1" dirty="0"/>
              <a:t>Ľudovít Winter</a:t>
            </a:r>
          </a:p>
        </p:txBody>
      </p:sp>
      <p:sp>
        <p:nvSpPr>
          <p:cNvPr id="3" name="Content Placeholder 2">
            <a:extLst>
              <a:ext uri="{FF2B5EF4-FFF2-40B4-BE49-F238E27FC236}">
                <a16:creationId xmlns:a16="http://schemas.microsoft.com/office/drawing/2014/main" id="{4F6668C9-82C3-490C-BF9C-9B12F1232F55}"/>
              </a:ext>
            </a:extLst>
          </p:cNvPr>
          <p:cNvSpPr>
            <a:spLocks noGrp="1"/>
          </p:cNvSpPr>
          <p:nvPr>
            <p:ph idx="1"/>
          </p:nvPr>
        </p:nvSpPr>
        <p:spPr>
          <a:xfrm>
            <a:off x="838200" y="1378226"/>
            <a:ext cx="7550426" cy="4798737"/>
          </a:xfrm>
        </p:spPr>
        <p:txBody>
          <a:bodyPr>
            <a:normAutofit fontScale="85000" lnSpcReduction="10000"/>
          </a:bodyPr>
          <a:lstStyle/>
          <a:p>
            <a:pPr algn="just"/>
            <a:r>
              <a:rPr lang="sk-SK" dirty="0"/>
              <a:t>Od roku 1909 prevzal vedenie piešťanských kúpelov. Počas jeho vedenia boli v Piešťanoch vybudované významné stavby. Najznámejšie sú Ružový mlyn, Robotnícka nemocnica, Kursalon, Františkove kúpele, Pro Patria a klenot mesta Thermia Palace, kúpele Irma a Kolonádový most. Zaslúžil sa o zveľadenie mesta – úpravu a vyasfaltovanie ulíc, chodníkov a námestí, vybudovanie vodovodu a kanalizácie, reguláciu Váhu a ďalšie.</a:t>
            </a:r>
          </a:p>
          <a:p>
            <a:pPr algn="just"/>
            <a:r>
              <a:rPr lang="sk-SK" dirty="0"/>
              <a:t>Po znárodnení kúpeľov v roku 1948 žil v ústraní a chudobe. Mal dokonca zakázaný vstup na Kúpeľný ostrov, kde sa nachádza prevažná časť piešťanských kúpeľov. Zomrel vo veku 98 rokov. Dňa 11.05.2019 bola slávnostne odhalená jeho socha v životnej veľkosti, sediaca na lavičke v strede Kolonádového mosta, pokiaľ mal komunistickým režimom povolené vstúpiť.</a:t>
            </a:r>
          </a:p>
        </p:txBody>
      </p:sp>
      <p:pic>
        <p:nvPicPr>
          <p:cNvPr id="6" name="Picture 5">
            <a:extLst>
              <a:ext uri="{FF2B5EF4-FFF2-40B4-BE49-F238E27FC236}">
                <a16:creationId xmlns:a16="http://schemas.microsoft.com/office/drawing/2014/main" id="{03B3A861-B694-468D-80D0-B78B03330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0093" y="3077010"/>
            <a:ext cx="1905000" cy="2809787"/>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874" y="1267097"/>
            <a:ext cx="2135438" cy="1542980"/>
          </a:xfrm>
          <a:prstGeom prst="rect">
            <a:avLst/>
          </a:prstGeom>
        </p:spPr>
      </p:pic>
    </p:spTree>
    <p:extLst>
      <p:ext uri="{BB962C8B-B14F-4D97-AF65-F5344CB8AC3E}">
        <p14:creationId xmlns:p14="http://schemas.microsoft.com/office/powerpoint/2010/main" val="236140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CB41-DD4C-4548-9ECF-C1CFBCA208AF}"/>
              </a:ext>
            </a:extLst>
          </p:cNvPr>
          <p:cNvSpPr>
            <a:spLocks noGrp="1"/>
          </p:cNvSpPr>
          <p:nvPr>
            <p:ph type="title"/>
          </p:nvPr>
        </p:nvSpPr>
        <p:spPr>
          <a:xfrm>
            <a:off x="838200" y="365125"/>
            <a:ext cx="10515600" cy="1032601"/>
          </a:xfrm>
        </p:spPr>
        <p:txBody>
          <a:bodyPr/>
          <a:lstStyle/>
          <a:p>
            <a:pPr algn="ctr"/>
            <a:r>
              <a:rPr lang="sk-SK" b="1" dirty="0"/>
              <a:t>Molpír</a:t>
            </a:r>
          </a:p>
        </p:txBody>
      </p:sp>
      <p:sp>
        <p:nvSpPr>
          <p:cNvPr id="3" name="Content Placeholder 2">
            <a:extLst>
              <a:ext uri="{FF2B5EF4-FFF2-40B4-BE49-F238E27FC236}">
                <a16:creationId xmlns:a16="http://schemas.microsoft.com/office/drawing/2014/main" id="{5BD138A4-39AF-48BC-9F44-A332A696EB5C}"/>
              </a:ext>
            </a:extLst>
          </p:cNvPr>
          <p:cNvSpPr>
            <a:spLocks noGrp="1"/>
          </p:cNvSpPr>
          <p:nvPr>
            <p:ph idx="1"/>
          </p:nvPr>
        </p:nvSpPr>
        <p:spPr>
          <a:xfrm>
            <a:off x="838200" y="1306286"/>
            <a:ext cx="10515600" cy="4870677"/>
          </a:xfrm>
        </p:spPr>
        <p:txBody>
          <a:bodyPr>
            <a:normAutofit/>
          </a:bodyPr>
          <a:lstStyle/>
          <a:p>
            <a:pPr algn="just"/>
            <a:r>
              <a:rPr lang="sk-SK" sz="2400" dirty="0"/>
              <a:t>Praveké hradisko zo staršej doby železnej, ku ktorému vedie náučný chodník. Areál s rozlohou 12 ha malo tri nádvoria, dve podhradia a akropolu. V 7.st.pnl.sa tu usadil ľud kalenderberskej kultúry. Z Molpíra je nádherný výhľad na Smolenický zámok a Malé Karpaty.</a:t>
            </a:r>
          </a:p>
        </p:txBody>
      </p:sp>
      <p:pic>
        <p:nvPicPr>
          <p:cNvPr id="13314" name="Picture 2" descr="P4250092"/>
          <p:cNvPicPr>
            <a:picLocks noChangeAspect="1" noChangeArrowheads="1"/>
          </p:cNvPicPr>
          <p:nvPr/>
        </p:nvPicPr>
        <p:blipFill>
          <a:blip r:embed="rId2" cstate="print"/>
          <a:srcRect l="9045"/>
          <a:stretch>
            <a:fillRect/>
          </a:stretch>
        </p:blipFill>
        <p:spPr bwMode="auto">
          <a:xfrm>
            <a:off x="3474720" y="3030583"/>
            <a:ext cx="3888833" cy="3004457"/>
          </a:xfrm>
          <a:prstGeom prst="rect">
            <a:avLst/>
          </a:prstGeom>
          <a:noFill/>
        </p:spPr>
      </p:pic>
      <p:pic>
        <p:nvPicPr>
          <p:cNvPr id="13316" name="Picture 4" descr="https://smolenice.com/wp-content/gallery/hradisko-molpir-chatky/8.jpg"/>
          <p:cNvPicPr>
            <a:picLocks noChangeAspect="1" noChangeArrowheads="1"/>
          </p:cNvPicPr>
          <p:nvPr/>
        </p:nvPicPr>
        <p:blipFill>
          <a:blip r:embed="rId3" cstate="print"/>
          <a:srcRect l="7377" r="4117"/>
          <a:stretch>
            <a:fillRect/>
          </a:stretch>
        </p:blipFill>
        <p:spPr bwMode="auto">
          <a:xfrm>
            <a:off x="7445828" y="3034151"/>
            <a:ext cx="3931920" cy="2961699"/>
          </a:xfrm>
          <a:prstGeom prst="rect">
            <a:avLst/>
          </a:prstGeom>
          <a:noFill/>
        </p:spPr>
      </p:pic>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89" y="3038201"/>
            <a:ext cx="2492943" cy="3055620"/>
          </a:xfrm>
          <a:prstGeom prst="rect">
            <a:avLst/>
          </a:prstGeom>
        </p:spPr>
      </p:pic>
    </p:spTree>
    <p:extLst>
      <p:ext uri="{BB962C8B-B14F-4D97-AF65-F5344CB8AC3E}">
        <p14:creationId xmlns:p14="http://schemas.microsoft.com/office/powerpoint/2010/main" val="3058067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BEEA-F568-4E42-BD84-C0AA81F9ECAC}"/>
              </a:ext>
            </a:extLst>
          </p:cNvPr>
          <p:cNvSpPr>
            <a:spLocks noGrp="1"/>
          </p:cNvSpPr>
          <p:nvPr>
            <p:ph type="title"/>
          </p:nvPr>
        </p:nvSpPr>
        <p:spPr>
          <a:xfrm>
            <a:off x="838200" y="365126"/>
            <a:ext cx="10515600" cy="993412"/>
          </a:xfrm>
        </p:spPr>
        <p:txBody>
          <a:bodyPr/>
          <a:lstStyle/>
          <a:p>
            <a:pPr algn="ctr"/>
            <a:r>
              <a:rPr lang="sk-SK" b="1" dirty="0"/>
              <a:t>Včelovina Smolenice</a:t>
            </a:r>
          </a:p>
        </p:txBody>
      </p:sp>
      <p:sp>
        <p:nvSpPr>
          <p:cNvPr id="3" name="Content Placeholder 2">
            <a:extLst>
              <a:ext uri="{FF2B5EF4-FFF2-40B4-BE49-F238E27FC236}">
                <a16:creationId xmlns:a16="http://schemas.microsoft.com/office/drawing/2014/main" id="{80B99544-2D4A-4F86-ADF3-84B64EE0471E}"/>
              </a:ext>
            </a:extLst>
          </p:cNvPr>
          <p:cNvSpPr>
            <a:spLocks noGrp="1"/>
          </p:cNvSpPr>
          <p:nvPr>
            <p:ph idx="1"/>
          </p:nvPr>
        </p:nvSpPr>
        <p:spPr>
          <a:xfrm>
            <a:off x="838200" y="1463040"/>
            <a:ext cx="10515600" cy="4713923"/>
          </a:xfrm>
        </p:spPr>
        <p:txBody>
          <a:bodyPr>
            <a:normAutofit/>
          </a:bodyPr>
          <a:lstStyle/>
          <a:p>
            <a:pPr algn="just"/>
            <a:r>
              <a:rPr lang="sk-SK" sz="2400" dirty="0"/>
              <a:t>Výroba medoviny pod vlastnou značkou Včelovina a podľa vlastných receptúr. Na rozdiel od klasických medovín je vyrábaná z troch druhov medu, kvasenie prebiehapri nízkych teplotách a pri jej výrobe sa používa čistá viacnásobne filtrovaná voda z oblasti Malých Karpát.</a:t>
            </a:r>
          </a:p>
        </p:txBody>
      </p:sp>
      <p:pic>
        <p:nvPicPr>
          <p:cNvPr id="12290" name="Picture 2" descr="G:\2019\2019-07_EXOD_PN\20190703_1624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5211" y="3344091"/>
            <a:ext cx="3749040" cy="2560321"/>
          </a:xfrm>
          <a:prstGeom prst="rect">
            <a:avLst/>
          </a:prstGeom>
          <a:noFill/>
        </p:spPr>
      </p:pic>
      <p:pic>
        <p:nvPicPr>
          <p:cNvPr id="12291" name="Picture 3" descr="G:\2019\2019-07_EXOD_PN\20190703_1625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8338" y="3317967"/>
            <a:ext cx="3448593" cy="2560320"/>
          </a:xfrm>
          <a:prstGeom prst="rect">
            <a:avLst/>
          </a:prstGeom>
          <a:noFill/>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019" y="3317967"/>
            <a:ext cx="3550024" cy="2569029"/>
          </a:xfrm>
          <a:prstGeom prst="rect">
            <a:avLst/>
          </a:prstGeom>
        </p:spPr>
      </p:pic>
    </p:spTree>
    <p:extLst>
      <p:ext uri="{BB962C8B-B14F-4D97-AF65-F5344CB8AC3E}">
        <p14:creationId xmlns:p14="http://schemas.microsoft.com/office/powerpoint/2010/main" val="2129094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4C19-131B-43DE-844D-A6241DC4AE44}"/>
              </a:ext>
            </a:extLst>
          </p:cNvPr>
          <p:cNvSpPr>
            <a:spLocks noGrp="1"/>
          </p:cNvSpPr>
          <p:nvPr>
            <p:ph type="title"/>
          </p:nvPr>
        </p:nvSpPr>
        <p:spPr>
          <a:xfrm>
            <a:off x="838200" y="365125"/>
            <a:ext cx="10515600" cy="1006475"/>
          </a:xfrm>
        </p:spPr>
        <p:txBody>
          <a:bodyPr>
            <a:normAutofit fontScale="90000"/>
          </a:bodyPr>
          <a:lstStyle/>
          <a:p>
            <a:pPr marL="450215" marR="254635" algn="ctr">
              <a:lnSpc>
                <a:spcPct val="107000"/>
              </a:lnSpc>
              <a:spcAft>
                <a:spcPts val="800"/>
              </a:spcAft>
            </a:pPr>
            <a:r>
              <a:rPr lang="sk-SK" b="1" dirty="0"/>
              <a:t>Pamätná izba Jána Hollého Dobrá Voda</a:t>
            </a:r>
            <a:r>
              <a:rPr lang="sk-SK" dirty="0"/>
              <a:t/>
            </a:r>
            <a:br>
              <a:rPr lang="sk-SK" dirty="0"/>
            </a:br>
            <a:endParaRPr lang="sk-SK" sz="32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624CB2-1AAB-4214-B19B-EE52A873D7AE}"/>
              </a:ext>
            </a:extLst>
          </p:cNvPr>
          <p:cNvSpPr>
            <a:spLocks noGrp="1"/>
          </p:cNvSpPr>
          <p:nvPr>
            <p:ph idx="1"/>
          </p:nvPr>
        </p:nvSpPr>
        <p:spPr>
          <a:xfrm>
            <a:off x="838200" y="1489166"/>
            <a:ext cx="10515600" cy="4687797"/>
          </a:xfrm>
        </p:spPr>
        <p:txBody>
          <a:bodyPr/>
          <a:lstStyle/>
          <a:p>
            <a:r>
              <a:rPr lang="sk-SK" dirty="0"/>
              <a:t>Ján Hollý, katolícky kňaz a básnik. Na sklonku života, keď oslepol po požiari na fare v Maduniciach, zostal bývať u priateľa na fare na Dobrej Vode. Práve tu sa odohrala najznámejšia návšteva troch jazykovedcov Štúra, Hurbana a Hodžu, ktorí prosili o jeho názor na tvorbu nového spisovného jazyka. Pár rokov nato Ján Hollý na tejto fare zomrel a je pochovaný na miestnom cintoríne.</a:t>
            </a:r>
          </a:p>
          <a:p>
            <a:endParaRPr lang="sk-SK" sz="2400" dirty="0"/>
          </a:p>
        </p:txBody>
      </p:sp>
      <p:pic>
        <p:nvPicPr>
          <p:cNvPr id="7" name="Obrázok 6"/>
          <p:cNvPicPr/>
          <p:nvPr/>
        </p:nvPicPr>
        <p:blipFill>
          <a:blip r:embed="rId2">
            <a:extLst>
              <a:ext uri="{28A0092B-C50C-407E-A947-70E740481C1C}">
                <a14:useLocalDpi xmlns:a14="http://schemas.microsoft.com/office/drawing/2010/main" val="0"/>
              </a:ext>
            </a:extLst>
          </a:blip>
          <a:srcRect/>
          <a:stretch>
            <a:fillRect/>
          </a:stretch>
        </p:blipFill>
        <p:spPr bwMode="auto">
          <a:xfrm>
            <a:off x="1172640" y="3874576"/>
            <a:ext cx="3115385" cy="2302387"/>
          </a:xfrm>
          <a:prstGeom prst="rect">
            <a:avLst/>
          </a:prstGeom>
          <a:noFill/>
          <a:ln>
            <a:noFill/>
          </a:ln>
        </p:spPr>
      </p:pic>
      <p:pic>
        <p:nvPicPr>
          <p:cNvPr id="9" name="Obrázok 8" descr="Hrad Dobrá Voda | Expedition Slovakia"/>
          <p:cNvPicPr/>
          <p:nvPr/>
        </p:nvPicPr>
        <p:blipFill>
          <a:blip r:embed="rId3">
            <a:extLst>
              <a:ext uri="{28A0092B-C50C-407E-A947-70E740481C1C}">
                <a14:useLocalDpi xmlns:a14="http://schemas.microsoft.com/office/drawing/2010/main" val="0"/>
              </a:ext>
            </a:extLst>
          </a:blip>
          <a:srcRect/>
          <a:stretch>
            <a:fillRect/>
          </a:stretch>
        </p:blipFill>
        <p:spPr bwMode="auto">
          <a:xfrm>
            <a:off x="4808510" y="3874576"/>
            <a:ext cx="2972924" cy="2302387"/>
          </a:xfrm>
          <a:prstGeom prst="rect">
            <a:avLst/>
          </a:prstGeom>
          <a:noFill/>
          <a:ln>
            <a:noFill/>
          </a:ln>
        </p:spPr>
      </p:pic>
      <p:pic>
        <p:nvPicPr>
          <p:cNvPr id="10" name="Obrázok 9" descr="Pamätná izba Jána Hollého"/>
          <p:cNvPicPr/>
          <p:nvPr/>
        </p:nvPicPr>
        <p:blipFill>
          <a:blip r:embed="rId4">
            <a:extLst>
              <a:ext uri="{28A0092B-C50C-407E-A947-70E740481C1C}">
                <a14:useLocalDpi xmlns:a14="http://schemas.microsoft.com/office/drawing/2010/main" val="0"/>
              </a:ext>
            </a:extLst>
          </a:blip>
          <a:srcRect/>
          <a:stretch>
            <a:fillRect/>
          </a:stretch>
        </p:blipFill>
        <p:spPr bwMode="auto">
          <a:xfrm>
            <a:off x="8301919" y="3874576"/>
            <a:ext cx="2531396" cy="2302387"/>
          </a:xfrm>
          <a:prstGeom prst="rect">
            <a:avLst/>
          </a:prstGeom>
          <a:noFill/>
          <a:ln>
            <a:noFill/>
          </a:ln>
        </p:spPr>
      </p:pic>
    </p:spTree>
    <p:extLst>
      <p:ext uri="{BB962C8B-B14F-4D97-AF65-F5344CB8AC3E}">
        <p14:creationId xmlns:p14="http://schemas.microsoft.com/office/powerpoint/2010/main" val="2555487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F62D-5115-4C90-BF31-ED2CA8982E58}"/>
              </a:ext>
            </a:extLst>
          </p:cNvPr>
          <p:cNvSpPr>
            <a:spLocks noGrp="1"/>
          </p:cNvSpPr>
          <p:nvPr>
            <p:ph type="title"/>
          </p:nvPr>
        </p:nvSpPr>
        <p:spPr>
          <a:xfrm>
            <a:off x="838200" y="365126"/>
            <a:ext cx="10515600" cy="1084852"/>
          </a:xfrm>
        </p:spPr>
        <p:txBody>
          <a:bodyPr>
            <a:normAutofit fontScale="90000"/>
          </a:bodyPr>
          <a:lstStyle/>
          <a:p>
            <a:pPr marL="540385" algn="ctr">
              <a:lnSpc>
                <a:spcPct val="107000"/>
              </a:lnSpc>
              <a:spcAft>
                <a:spcPts val="800"/>
              </a:spcAft>
            </a:pPr>
            <a:r>
              <a:rPr lang="sk-SK" b="1" dirty="0"/>
              <a:t>Hrad Dobrá Voda</a:t>
            </a:r>
            <a:r>
              <a:rPr lang="sk-SK" dirty="0"/>
              <a:t/>
            </a:r>
            <a:br>
              <a:rPr lang="sk-SK" dirty="0"/>
            </a:br>
            <a:endParaRPr lang="sk-SK" sz="32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6C5E09-8F87-4C6E-9C9A-7E837EB3A711}"/>
              </a:ext>
            </a:extLst>
          </p:cNvPr>
          <p:cNvSpPr>
            <a:spLocks noGrp="1"/>
          </p:cNvSpPr>
          <p:nvPr>
            <p:ph idx="1"/>
          </p:nvPr>
        </p:nvSpPr>
        <p:spPr>
          <a:xfrm>
            <a:off x="838200" y="1502229"/>
            <a:ext cx="10515600" cy="4674734"/>
          </a:xfrm>
        </p:spPr>
        <p:txBody>
          <a:bodyPr>
            <a:normAutofit/>
          </a:bodyPr>
          <a:lstStyle/>
          <a:p>
            <a:r>
              <a:rPr lang="sk-SK" dirty="0"/>
              <a:t>Hrad je zrúcanina gotického hradu, slúžil ako strážny hrad na jednej z ciest prechádzajúcich hrebeňom Malých Karpát. Názov hradu je odvodený od početných vodných prameňov v jeho okolí.</a:t>
            </a:r>
          </a:p>
          <a:p>
            <a:endParaRPr lang="sk-SK" dirty="0"/>
          </a:p>
          <a:p>
            <a:pPr marL="540385">
              <a:lnSpc>
                <a:spcPct val="107000"/>
              </a:lnSpc>
              <a:spcAft>
                <a:spcPts val="800"/>
              </a:spcAft>
            </a:pP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ok 6"/>
          <p:cNvPicPr/>
          <p:nvPr/>
        </p:nvPicPr>
        <p:blipFill>
          <a:blip r:embed="rId2">
            <a:extLst>
              <a:ext uri="{28A0092B-C50C-407E-A947-70E740481C1C}">
                <a14:useLocalDpi xmlns:a14="http://schemas.microsoft.com/office/drawing/2010/main" val="0"/>
              </a:ext>
            </a:extLst>
          </a:blip>
          <a:srcRect/>
          <a:stretch>
            <a:fillRect/>
          </a:stretch>
        </p:blipFill>
        <p:spPr bwMode="auto">
          <a:xfrm>
            <a:off x="1278368" y="2851688"/>
            <a:ext cx="2720195" cy="2758697"/>
          </a:xfrm>
          <a:prstGeom prst="rect">
            <a:avLst/>
          </a:prstGeom>
          <a:noFill/>
          <a:ln>
            <a:noFill/>
          </a:ln>
        </p:spPr>
      </p:pic>
      <p:pic>
        <p:nvPicPr>
          <p:cNvPr id="9" name="Obrázok 8"/>
          <p:cNvPicPr/>
          <p:nvPr/>
        </p:nvPicPr>
        <p:blipFill>
          <a:blip r:embed="rId3">
            <a:extLst>
              <a:ext uri="{28A0092B-C50C-407E-A947-70E740481C1C}">
                <a14:useLocalDpi xmlns:a14="http://schemas.microsoft.com/office/drawing/2010/main" val="0"/>
              </a:ext>
            </a:extLst>
          </a:blip>
          <a:srcRect/>
          <a:stretch>
            <a:fillRect/>
          </a:stretch>
        </p:blipFill>
        <p:spPr bwMode="auto">
          <a:xfrm>
            <a:off x="4591392" y="2851687"/>
            <a:ext cx="2772341" cy="2758696"/>
          </a:xfrm>
          <a:prstGeom prst="rect">
            <a:avLst/>
          </a:prstGeom>
          <a:noFill/>
          <a:ln>
            <a:noFill/>
          </a:ln>
        </p:spPr>
      </p:pic>
      <p:pic>
        <p:nvPicPr>
          <p:cNvPr id="10" name="Obrázok 9"/>
          <p:cNvPicPr/>
          <p:nvPr/>
        </p:nvPicPr>
        <p:blipFill>
          <a:blip r:embed="rId4">
            <a:extLst>
              <a:ext uri="{28A0092B-C50C-407E-A947-70E740481C1C}">
                <a14:useLocalDpi xmlns:a14="http://schemas.microsoft.com/office/drawing/2010/main" val="0"/>
              </a:ext>
            </a:extLst>
          </a:blip>
          <a:srcRect/>
          <a:stretch>
            <a:fillRect/>
          </a:stretch>
        </p:blipFill>
        <p:spPr bwMode="auto">
          <a:xfrm>
            <a:off x="7956563" y="2851687"/>
            <a:ext cx="3124725" cy="2758697"/>
          </a:xfrm>
          <a:prstGeom prst="rect">
            <a:avLst/>
          </a:prstGeom>
          <a:noFill/>
          <a:ln>
            <a:noFill/>
          </a:ln>
        </p:spPr>
      </p:pic>
    </p:spTree>
    <p:extLst>
      <p:ext uri="{BB962C8B-B14F-4D97-AF65-F5344CB8AC3E}">
        <p14:creationId xmlns:p14="http://schemas.microsoft.com/office/powerpoint/2010/main" val="1489668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362A-AE2A-4616-8E32-FAFC4F09F5A3}"/>
              </a:ext>
            </a:extLst>
          </p:cNvPr>
          <p:cNvSpPr>
            <a:spLocks noGrp="1"/>
          </p:cNvSpPr>
          <p:nvPr>
            <p:ph type="title"/>
          </p:nvPr>
        </p:nvSpPr>
        <p:spPr>
          <a:xfrm>
            <a:off x="838200" y="365125"/>
            <a:ext cx="10515600" cy="1071789"/>
          </a:xfrm>
        </p:spPr>
        <p:txBody>
          <a:bodyPr/>
          <a:lstStyle/>
          <a:p>
            <a:pPr algn="ctr"/>
            <a:r>
              <a:rPr lang="sk-SK" b="1" dirty="0" smtClean="0"/>
              <a:t>Katarínka</a:t>
            </a:r>
            <a:endParaRPr lang="sk-SK" b="1" dirty="0"/>
          </a:p>
        </p:txBody>
      </p:sp>
      <p:sp>
        <p:nvSpPr>
          <p:cNvPr id="3" name="Content Placeholder 2">
            <a:extLst>
              <a:ext uri="{FF2B5EF4-FFF2-40B4-BE49-F238E27FC236}">
                <a16:creationId xmlns:a16="http://schemas.microsoft.com/office/drawing/2014/main" id="{EA3B2D5E-9C40-4719-8634-A4D923B69FA6}"/>
              </a:ext>
            </a:extLst>
          </p:cNvPr>
          <p:cNvSpPr>
            <a:spLocks noGrp="1"/>
          </p:cNvSpPr>
          <p:nvPr>
            <p:ph idx="1"/>
          </p:nvPr>
        </p:nvSpPr>
        <p:spPr>
          <a:xfrm>
            <a:off x="838200" y="1449977"/>
            <a:ext cx="10515600" cy="4726986"/>
          </a:xfrm>
        </p:spPr>
        <p:txBody>
          <a:bodyPr>
            <a:normAutofit/>
          </a:bodyPr>
          <a:lstStyle/>
          <a:p>
            <a:pPr marL="450215" marR="165100">
              <a:lnSpc>
                <a:spcPct val="107000"/>
              </a:lnSpc>
              <a:spcAft>
                <a:spcPts val="800"/>
              </a:spcAft>
            </a:pPr>
            <a:r>
              <a:rPr lang="sk-SK" dirty="0"/>
              <a:t>Ruiny kostola a kláštora sv. Kataríny Alexandrijskej (ľudovo nazývané Katarínka). Rozsiahly barokový komplex patril františkánskemu rádu a k najvýznamnejším pútnickým miestam Ostrihomskej arcidiecézy.</a:t>
            </a:r>
          </a:p>
          <a:p>
            <a:pPr marL="450215" marR="165100">
              <a:lnSpc>
                <a:spcPct val="107000"/>
              </a:lnSpc>
              <a:spcAft>
                <a:spcPts val="800"/>
              </a:spcAft>
            </a:pP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ok 6" descr="Katarínka - Irena Šimuneková - (blog.sme.sk)"/>
          <p:cNvPicPr/>
          <p:nvPr/>
        </p:nvPicPr>
        <p:blipFill>
          <a:blip r:embed="rId3">
            <a:extLst>
              <a:ext uri="{28A0092B-C50C-407E-A947-70E740481C1C}">
                <a14:useLocalDpi xmlns:a14="http://schemas.microsoft.com/office/drawing/2010/main" val="0"/>
              </a:ext>
            </a:extLst>
          </a:blip>
          <a:srcRect/>
          <a:stretch>
            <a:fillRect/>
          </a:stretch>
        </p:blipFill>
        <p:spPr bwMode="auto">
          <a:xfrm>
            <a:off x="1471692" y="3502617"/>
            <a:ext cx="3363779" cy="2340244"/>
          </a:xfrm>
          <a:prstGeom prst="rect">
            <a:avLst/>
          </a:prstGeom>
          <a:noFill/>
          <a:ln>
            <a:noFill/>
          </a:ln>
        </p:spPr>
      </p:pic>
      <p:pic>
        <p:nvPicPr>
          <p:cNvPr id="8" name="Obrázok 7" descr="Tip na výlet: Katarínka – magické ruiny schované v tichu lesa - ahojmama.sk"/>
          <p:cNvPicPr/>
          <p:nvPr/>
        </p:nvPicPr>
        <p:blipFill>
          <a:blip r:embed="rId4">
            <a:extLst>
              <a:ext uri="{28A0092B-C50C-407E-A947-70E740481C1C}">
                <a14:useLocalDpi xmlns:a14="http://schemas.microsoft.com/office/drawing/2010/main" val="0"/>
              </a:ext>
            </a:extLst>
          </a:blip>
          <a:srcRect/>
          <a:stretch>
            <a:fillRect/>
          </a:stretch>
        </p:blipFill>
        <p:spPr bwMode="auto">
          <a:xfrm>
            <a:off x="5195886" y="3502617"/>
            <a:ext cx="3095707" cy="2340244"/>
          </a:xfrm>
          <a:prstGeom prst="rect">
            <a:avLst/>
          </a:prstGeom>
          <a:noFill/>
          <a:ln>
            <a:noFill/>
          </a:ln>
        </p:spPr>
      </p:pic>
      <p:pic>
        <p:nvPicPr>
          <p:cNvPr id="9" name="Obrázok 8"/>
          <p:cNvPicPr/>
          <p:nvPr/>
        </p:nvPicPr>
        <p:blipFill>
          <a:blip r:embed="rId5">
            <a:extLst>
              <a:ext uri="{28A0092B-C50C-407E-A947-70E740481C1C}">
                <a14:useLocalDpi xmlns:a14="http://schemas.microsoft.com/office/drawing/2010/main" val="0"/>
              </a:ext>
            </a:extLst>
          </a:blip>
          <a:srcRect/>
          <a:stretch>
            <a:fillRect/>
          </a:stretch>
        </p:blipFill>
        <p:spPr bwMode="auto">
          <a:xfrm>
            <a:off x="8485841" y="2991173"/>
            <a:ext cx="2867959" cy="2851688"/>
          </a:xfrm>
          <a:prstGeom prst="rect">
            <a:avLst/>
          </a:prstGeom>
          <a:noFill/>
          <a:ln>
            <a:noFill/>
          </a:ln>
        </p:spPr>
      </p:pic>
    </p:spTree>
    <p:extLst>
      <p:ext uri="{BB962C8B-B14F-4D97-AF65-F5344CB8AC3E}">
        <p14:creationId xmlns:p14="http://schemas.microsoft.com/office/powerpoint/2010/main" val="283212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E54E8-CD69-4026-A750-9DA8B3EC8F02}"/>
              </a:ext>
            </a:extLst>
          </p:cNvPr>
          <p:cNvSpPr>
            <a:spLocks noGrp="1"/>
          </p:cNvSpPr>
          <p:nvPr>
            <p:ph idx="1"/>
          </p:nvPr>
        </p:nvSpPr>
        <p:spPr/>
        <p:txBody>
          <a:bodyPr/>
          <a:lstStyle/>
          <a:p>
            <a:endParaRPr lang="sk-SK" dirty="0"/>
          </a:p>
          <a:p>
            <a:endParaRPr lang="sk-SK" dirty="0"/>
          </a:p>
          <a:p>
            <a:pPr marL="0" indent="0" algn="ctr">
              <a:buNone/>
            </a:pPr>
            <a:r>
              <a:rPr lang="sk-SK" sz="5400" dirty="0"/>
              <a:t>ĎAKUJEM ZA POZORNOSŤ.</a:t>
            </a:r>
          </a:p>
          <a:p>
            <a:endParaRPr lang="sk-SK" sz="4800" dirty="0"/>
          </a:p>
        </p:txBody>
      </p:sp>
    </p:spTree>
    <p:extLst>
      <p:ext uri="{BB962C8B-B14F-4D97-AF65-F5344CB8AC3E}">
        <p14:creationId xmlns:p14="http://schemas.microsoft.com/office/powerpoint/2010/main" val="424626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2100-5800-4307-81F8-CC26B67AD8AB}"/>
              </a:ext>
            </a:extLst>
          </p:cNvPr>
          <p:cNvSpPr>
            <a:spLocks noGrp="1"/>
          </p:cNvSpPr>
          <p:nvPr>
            <p:ph type="title"/>
          </p:nvPr>
        </p:nvSpPr>
        <p:spPr>
          <a:xfrm>
            <a:off x="838200" y="365125"/>
            <a:ext cx="10515600" cy="1071789"/>
          </a:xfrm>
        </p:spPr>
        <p:txBody>
          <a:bodyPr/>
          <a:lstStyle/>
          <a:p>
            <a:pPr algn="ctr"/>
            <a:r>
              <a:rPr lang="sk-SK" b="1" dirty="0"/>
              <a:t>Kolonádový most</a:t>
            </a:r>
          </a:p>
        </p:txBody>
      </p:sp>
      <p:sp>
        <p:nvSpPr>
          <p:cNvPr id="3" name="Content Placeholder 2">
            <a:extLst>
              <a:ext uri="{FF2B5EF4-FFF2-40B4-BE49-F238E27FC236}">
                <a16:creationId xmlns:a16="http://schemas.microsoft.com/office/drawing/2014/main" id="{70299975-CC42-48C9-89EE-1A69B161F7AE}"/>
              </a:ext>
            </a:extLst>
          </p:cNvPr>
          <p:cNvSpPr>
            <a:spLocks noGrp="1"/>
          </p:cNvSpPr>
          <p:nvPr>
            <p:ph idx="1"/>
          </p:nvPr>
        </p:nvSpPr>
        <p:spPr>
          <a:xfrm>
            <a:off x="838200" y="1857329"/>
            <a:ext cx="10515600" cy="4635546"/>
          </a:xfrm>
        </p:spPr>
        <p:txBody>
          <a:bodyPr/>
          <a:lstStyle/>
          <a:p>
            <a:pPr algn="just"/>
            <a:r>
              <a:rPr lang="sk-SK" sz="2400" dirty="0"/>
              <a:t>Kolonádový most (tiež Sklený most) je najdlhším krytým mostom na Slovensku a je národnou kultúrnou pamiatkou. Dielo vytvoril  architekt Emil Belluš na žiadosť Ľudovíta Wintera. Umeleckú výzdobu skiel vytvoril Martin Benka.Pri vstupe na most  stojí unikátna bronzová socha barlolamača – symbol Piešťan a je dielom akademického sochára Roberta Kuhmayera</a:t>
            </a:r>
            <a:r>
              <a:rPr lang="sk-SK" dirty="0"/>
              <a:t>.</a:t>
            </a:r>
          </a:p>
        </p:txBody>
      </p:sp>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49" y="3657598"/>
            <a:ext cx="5110385" cy="2586038"/>
          </a:xfrm>
          <a:prstGeom prst="rect">
            <a:avLst/>
          </a:prstGeom>
        </p:spPr>
      </p:pic>
      <p:pic>
        <p:nvPicPr>
          <p:cNvPr id="7" name="Obrázo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040" y="3582924"/>
            <a:ext cx="4937760" cy="2627376"/>
          </a:xfrm>
          <a:prstGeom prst="rect">
            <a:avLst/>
          </a:prstGeom>
        </p:spPr>
      </p:pic>
    </p:spTree>
    <p:extLst>
      <p:ext uri="{BB962C8B-B14F-4D97-AF65-F5344CB8AC3E}">
        <p14:creationId xmlns:p14="http://schemas.microsoft.com/office/powerpoint/2010/main" val="1901511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DE5F-BB95-4EA6-B97D-596998204EA9}"/>
              </a:ext>
            </a:extLst>
          </p:cNvPr>
          <p:cNvSpPr>
            <a:spLocks noGrp="1"/>
          </p:cNvSpPr>
          <p:nvPr>
            <p:ph type="title"/>
          </p:nvPr>
        </p:nvSpPr>
        <p:spPr/>
        <p:txBody>
          <a:bodyPr/>
          <a:lstStyle/>
          <a:p>
            <a:pPr algn="ctr"/>
            <a:r>
              <a:rPr lang="sk-SK" b="1" dirty="0"/>
              <a:t>Balneologické múzeum Imricha Wintera</a:t>
            </a:r>
          </a:p>
        </p:txBody>
      </p:sp>
      <p:sp>
        <p:nvSpPr>
          <p:cNvPr id="3" name="Content Placeholder 2">
            <a:extLst>
              <a:ext uri="{FF2B5EF4-FFF2-40B4-BE49-F238E27FC236}">
                <a16:creationId xmlns:a16="http://schemas.microsoft.com/office/drawing/2014/main" id="{4DD7FA3F-A069-4C39-9572-F27E04E8EBE2}"/>
              </a:ext>
            </a:extLst>
          </p:cNvPr>
          <p:cNvSpPr>
            <a:spLocks noGrp="1"/>
          </p:cNvSpPr>
          <p:nvPr>
            <p:ph idx="1"/>
          </p:nvPr>
        </p:nvSpPr>
        <p:spPr>
          <a:xfrm>
            <a:off x="838200" y="1672046"/>
            <a:ext cx="10515600" cy="4504917"/>
          </a:xfrm>
        </p:spPr>
        <p:txBody>
          <a:bodyPr/>
          <a:lstStyle/>
          <a:p>
            <a:r>
              <a:rPr lang="sk-SK" sz="2400" dirty="0"/>
              <a:t>Múzeum bolo založené v roku 1928. Založila ho Piešťanská muzeálna spoločnosť, ktorej vznik inicioval Imrich Winter, brat Ľudovíta Wintera a Václav Vlk. Muzeálna expozícia bola situovaná v časti prízemia Kúpeľnej dvorany</a:t>
            </a:r>
            <a:r>
              <a:rPr lang="sk-SK" dirty="0"/>
              <a:t>.</a:t>
            </a:r>
          </a:p>
        </p:txBody>
      </p:sp>
      <p:pic>
        <p:nvPicPr>
          <p:cNvPr id="4" name="Picture 3">
            <a:extLst>
              <a:ext uri="{FF2B5EF4-FFF2-40B4-BE49-F238E27FC236}">
                <a16:creationId xmlns:a16="http://schemas.microsoft.com/office/drawing/2014/main" id="{57C305E9-6523-4FC9-B8C4-A227FD93E94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85610" y="3267006"/>
            <a:ext cx="4309366" cy="2935262"/>
          </a:xfrm>
          <a:prstGeom prst="rect">
            <a:avLst/>
          </a:prstGeom>
        </p:spPr>
      </p:pic>
      <p:pic>
        <p:nvPicPr>
          <p:cNvPr id="5" name="Picture 4">
            <a:extLst>
              <a:ext uri="{FF2B5EF4-FFF2-40B4-BE49-F238E27FC236}">
                <a16:creationId xmlns:a16="http://schemas.microsoft.com/office/drawing/2014/main" id="{91CFE047-4F8D-49D7-8E81-276947849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3629" y="3259183"/>
            <a:ext cx="2346463" cy="2943085"/>
          </a:xfrm>
          <a:prstGeom prst="rect">
            <a:avLst/>
          </a:prstGeom>
        </p:spPr>
      </p:pic>
      <p:pic>
        <p:nvPicPr>
          <p:cNvPr id="6" name="Picture 5">
            <a:extLst>
              <a:ext uri="{FF2B5EF4-FFF2-40B4-BE49-F238E27FC236}">
                <a16:creationId xmlns:a16="http://schemas.microsoft.com/office/drawing/2014/main" id="{2DB7E79D-EFE7-4932-819D-B6FBA1AECC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12" y="3262414"/>
            <a:ext cx="3200399" cy="2897372"/>
          </a:xfrm>
          <a:prstGeom prst="rect">
            <a:avLst/>
          </a:prstGeom>
        </p:spPr>
      </p:pic>
    </p:spTree>
    <p:extLst>
      <p:ext uri="{BB962C8B-B14F-4D97-AF65-F5344CB8AC3E}">
        <p14:creationId xmlns:p14="http://schemas.microsoft.com/office/powerpoint/2010/main" val="2485342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66840"/>
          </a:xfrm>
        </p:spPr>
        <p:txBody>
          <a:bodyPr>
            <a:noAutofit/>
          </a:bodyPr>
          <a:lstStyle/>
          <a:p>
            <a:pPr algn="ctr"/>
            <a:r>
              <a:rPr lang="sk-SK" b="1" dirty="0"/>
              <a:t>Kúpeľný ostrov</a:t>
            </a:r>
          </a:p>
        </p:txBody>
      </p:sp>
      <p:sp>
        <p:nvSpPr>
          <p:cNvPr id="3" name="Zástupný symbol obsahu 2"/>
          <p:cNvSpPr>
            <a:spLocks noGrp="1"/>
          </p:cNvSpPr>
          <p:nvPr>
            <p:ph idx="1"/>
          </p:nvPr>
        </p:nvSpPr>
        <p:spPr>
          <a:xfrm>
            <a:off x="838200" y="1071154"/>
            <a:ext cx="10515600" cy="5105809"/>
          </a:xfrm>
        </p:spPr>
        <p:txBody>
          <a:bodyPr/>
          <a:lstStyle/>
          <a:p>
            <a:pPr algn="just"/>
            <a:r>
              <a:rPr lang="sk-SK" sz="2400" dirty="0"/>
              <a:t>Na Kúpeľnom ostrove je sústredená prevažná časť kúpeľnej liečby a je vytvorený obtokovým ramenom Váhu. Je prepojený s mestom dvomi mostmi – Kolonádovým a Krajinským. Na ploche 60 ha sa rozprestiera kúpeľný park s exotickými rastlinami a drevinami, sieť hotelov, liečebných domov a športovísk, medzi nimi i termálne kúpalisko Eva. Liečivé pramene vyvierajú z hĺbky až 2000m a majú teplotu do 69 stupňov.</a:t>
            </a:r>
          </a:p>
          <a:p>
            <a:endParaRPr lang="sk-SK" dirty="0"/>
          </a:p>
        </p:txBody>
      </p:sp>
      <p:pic>
        <p:nvPicPr>
          <p:cNvPr id="6" name="Obrázo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279322"/>
            <a:ext cx="4733757" cy="3134497"/>
          </a:xfrm>
          <a:prstGeom prst="rect">
            <a:avLst/>
          </a:prstGeom>
        </p:spPr>
      </p:pic>
      <p:pic>
        <p:nvPicPr>
          <p:cNvPr id="7" name="Obrázo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279322"/>
            <a:ext cx="4879117" cy="295801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7F40-8F0C-4817-9848-9AB216644380}"/>
              </a:ext>
            </a:extLst>
          </p:cNvPr>
          <p:cNvSpPr>
            <a:spLocks noGrp="1"/>
          </p:cNvSpPr>
          <p:nvPr>
            <p:ph type="title"/>
          </p:nvPr>
        </p:nvSpPr>
        <p:spPr/>
        <p:txBody>
          <a:bodyPr/>
          <a:lstStyle/>
          <a:p>
            <a:pPr algn="ctr"/>
            <a:r>
              <a:rPr lang="sk-SK" b="1" dirty="0"/>
              <a:t>Thermia Palace a Irma</a:t>
            </a:r>
          </a:p>
        </p:txBody>
      </p:sp>
      <p:sp>
        <p:nvSpPr>
          <p:cNvPr id="3" name="Content Placeholder 2">
            <a:extLst>
              <a:ext uri="{FF2B5EF4-FFF2-40B4-BE49-F238E27FC236}">
                <a16:creationId xmlns:a16="http://schemas.microsoft.com/office/drawing/2014/main" id="{50E0D2D6-5A4C-4137-A966-47786E28D17B}"/>
              </a:ext>
            </a:extLst>
          </p:cNvPr>
          <p:cNvSpPr>
            <a:spLocks noGrp="1"/>
          </p:cNvSpPr>
          <p:nvPr>
            <p:ph idx="1"/>
          </p:nvPr>
        </p:nvSpPr>
        <p:spPr>
          <a:xfrm>
            <a:off x="838200" y="1690688"/>
            <a:ext cx="10399643" cy="4387920"/>
          </a:xfrm>
        </p:spPr>
        <p:txBody>
          <a:bodyPr>
            <a:normAutofit/>
          </a:bodyPr>
          <a:lstStyle/>
          <a:p>
            <a:pPr algn="just"/>
            <a:r>
              <a:rPr lang="sk-SK" sz="2400" dirty="0"/>
              <a:t>Dominatou Kúpeľného ostrova je veľkolepý komplex budov v secesnom štýle. Thermia spĺňa funkciu hotela, Irma slúži ako kúpeľná časť. Obe budovy sú prepojené spojovaciou chodbou. V interéri nájdeme unikátne schodiská s vitrážami a originál obrazu Alfonza Muchu. </a:t>
            </a:r>
          </a:p>
        </p:txBody>
      </p:sp>
      <p:pic>
        <p:nvPicPr>
          <p:cNvPr id="7" name="Obrázo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901" y="3304903"/>
            <a:ext cx="3816096" cy="2663952"/>
          </a:xfrm>
          <a:prstGeom prst="rect">
            <a:avLst/>
          </a:prstGeom>
        </p:spPr>
      </p:pic>
      <p:pic>
        <p:nvPicPr>
          <p:cNvPr id="8" name="Obrázo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84" y="3280519"/>
            <a:ext cx="3297936" cy="2663952"/>
          </a:xfrm>
          <a:prstGeom prst="rect">
            <a:avLst/>
          </a:prstGeom>
        </p:spPr>
      </p:pic>
      <p:pic>
        <p:nvPicPr>
          <p:cNvPr id="9" name="Obrázo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5515" y="3347575"/>
            <a:ext cx="3606584" cy="2621280"/>
          </a:xfrm>
          <a:prstGeom prst="rect">
            <a:avLst/>
          </a:prstGeom>
        </p:spPr>
      </p:pic>
    </p:spTree>
    <p:extLst>
      <p:ext uri="{BB962C8B-B14F-4D97-AF65-F5344CB8AC3E}">
        <p14:creationId xmlns:p14="http://schemas.microsoft.com/office/powerpoint/2010/main" val="2323739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Nitriansky hrad</a:t>
            </a:r>
            <a:endParaRPr lang="sk-SK" b="1" dirty="0"/>
          </a:p>
        </p:txBody>
      </p:sp>
      <p:sp>
        <p:nvSpPr>
          <p:cNvPr id="3" name="Zástupný objekt pre obsah 2"/>
          <p:cNvSpPr>
            <a:spLocks noGrp="1"/>
          </p:cNvSpPr>
          <p:nvPr>
            <p:ph idx="1"/>
          </p:nvPr>
        </p:nvSpPr>
        <p:spPr>
          <a:xfrm>
            <a:off x="838200" y="1841123"/>
            <a:ext cx="10515600" cy="4351338"/>
          </a:xfrm>
        </p:spPr>
        <p:txBody>
          <a:bodyPr/>
          <a:lstStyle/>
          <a:p>
            <a:r>
              <a:rPr lang="sk-SK" dirty="0" smtClean="0"/>
              <a:t>Najväčší stredoveký hrad na Slovensku. </a:t>
            </a:r>
          </a:p>
          <a:p>
            <a:r>
              <a:rPr lang="sk-SK" dirty="0" smtClean="0"/>
              <a:t>Skladá sa zo štyroch častí:</a:t>
            </a:r>
          </a:p>
          <a:p>
            <a:pPr marL="0" indent="0">
              <a:buNone/>
            </a:pPr>
            <a:r>
              <a:rPr lang="sk-SK" dirty="0"/>
              <a:t>k</a:t>
            </a:r>
            <a:r>
              <a:rPr lang="sk-SK" dirty="0" smtClean="0"/>
              <a:t>atedrály, biskupského paláca, hospodárskych budov a vonkajšieho opevnenia.</a:t>
            </a:r>
          </a:p>
          <a:p>
            <a:pPr marL="0" indent="0">
              <a:buNone/>
            </a:pPr>
            <a:endParaRPr lang="sk-SK" dirty="0"/>
          </a:p>
        </p:txBody>
      </p:sp>
      <p:pic>
        <p:nvPicPr>
          <p:cNvPr id="4" name="Obrázok 3" descr="Katedrála sv. Emeráma, najstarší diecézny chrám Slovenska"/>
          <p:cNvPicPr/>
          <p:nvPr/>
        </p:nvPicPr>
        <p:blipFill>
          <a:blip r:embed="rId2">
            <a:extLst>
              <a:ext uri="{28A0092B-C50C-407E-A947-70E740481C1C}">
                <a14:useLocalDpi xmlns:a14="http://schemas.microsoft.com/office/drawing/2010/main" val="0"/>
              </a:ext>
            </a:extLst>
          </a:blip>
          <a:srcRect/>
          <a:stretch>
            <a:fillRect/>
          </a:stretch>
        </p:blipFill>
        <p:spPr bwMode="auto">
          <a:xfrm>
            <a:off x="988233" y="3829621"/>
            <a:ext cx="3131209" cy="1971675"/>
          </a:xfrm>
          <a:prstGeom prst="rect">
            <a:avLst/>
          </a:prstGeom>
          <a:noFill/>
          <a:ln>
            <a:noFill/>
          </a:ln>
        </p:spPr>
      </p:pic>
      <p:pic>
        <p:nvPicPr>
          <p:cNvPr id="5" name="Obrázok 4"/>
          <p:cNvPicPr/>
          <p:nvPr/>
        </p:nvPicPr>
        <p:blipFill>
          <a:blip r:embed="rId3">
            <a:extLst>
              <a:ext uri="{28A0092B-C50C-407E-A947-70E740481C1C}">
                <a14:useLocalDpi xmlns:a14="http://schemas.microsoft.com/office/drawing/2010/main" val="0"/>
              </a:ext>
            </a:extLst>
          </a:blip>
          <a:srcRect/>
          <a:stretch>
            <a:fillRect/>
          </a:stretch>
        </p:blipFill>
        <p:spPr bwMode="auto">
          <a:xfrm>
            <a:off x="4794911" y="3829621"/>
            <a:ext cx="2604236" cy="1971675"/>
          </a:xfrm>
          <a:prstGeom prst="rect">
            <a:avLst/>
          </a:prstGeom>
          <a:noFill/>
          <a:ln>
            <a:noFill/>
          </a:ln>
        </p:spPr>
      </p:pic>
      <p:pic>
        <p:nvPicPr>
          <p:cNvPr id="6" name="Obrázok 5"/>
          <p:cNvPicPr/>
          <p:nvPr/>
        </p:nvPicPr>
        <p:blipFill>
          <a:blip r:embed="rId4">
            <a:extLst>
              <a:ext uri="{28A0092B-C50C-407E-A947-70E740481C1C}">
                <a14:useLocalDpi xmlns:a14="http://schemas.microsoft.com/office/drawing/2010/main" val="0"/>
              </a:ext>
            </a:extLst>
          </a:blip>
          <a:srcRect/>
          <a:stretch>
            <a:fillRect/>
          </a:stretch>
        </p:blipFill>
        <p:spPr bwMode="auto">
          <a:xfrm>
            <a:off x="8074616" y="3829621"/>
            <a:ext cx="2913682" cy="1971675"/>
          </a:xfrm>
          <a:prstGeom prst="rect">
            <a:avLst/>
          </a:prstGeom>
          <a:noFill/>
          <a:ln>
            <a:noFill/>
          </a:ln>
        </p:spPr>
      </p:pic>
    </p:spTree>
    <p:extLst>
      <p:ext uri="{BB962C8B-B14F-4D97-AF65-F5344CB8AC3E}">
        <p14:creationId xmlns:p14="http://schemas.microsoft.com/office/powerpoint/2010/main" val="94661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Kalvária Nitra</a:t>
            </a:r>
            <a:endParaRPr lang="sk-SK" b="1" dirty="0"/>
          </a:p>
        </p:txBody>
      </p:sp>
      <p:sp>
        <p:nvSpPr>
          <p:cNvPr id="3" name="Zástupný objekt pre obsah 2"/>
          <p:cNvSpPr>
            <a:spLocks noGrp="1"/>
          </p:cNvSpPr>
          <p:nvPr>
            <p:ph idx="1"/>
          </p:nvPr>
        </p:nvSpPr>
        <p:spPr/>
        <p:txBody>
          <a:bodyPr/>
          <a:lstStyle/>
          <a:p>
            <a:r>
              <a:rPr lang="sk-SK" dirty="0" smtClean="0"/>
              <a:t>Kalváriu tvorí 12 </a:t>
            </a:r>
            <a:r>
              <a:rPr lang="sk-SK" dirty="0" err="1" smtClean="0"/>
              <a:t>neorománskych</a:t>
            </a:r>
            <a:r>
              <a:rPr lang="sk-SK" dirty="0" smtClean="0"/>
              <a:t> kaplniek zastavení Krížovej cesty. Na vrchole kopca sa nachádza </a:t>
            </a:r>
            <a:r>
              <a:rPr lang="sk-SK" dirty="0" err="1" smtClean="0"/>
              <a:t>trojfigurálne</a:t>
            </a:r>
            <a:r>
              <a:rPr lang="sk-SK" dirty="0" smtClean="0"/>
              <a:t> súsošie Ukrižovania.</a:t>
            </a:r>
          </a:p>
          <a:p>
            <a:endParaRPr lang="sk-SK" dirty="0"/>
          </a:p>
        </p:txBody>
      </p:sp>
      <p:pic>
        <p:nvPicPr>
          <p:cNvPr id="4" name="Obrázok 3"/>
          <p:cNvPicPr/>
          <p:nvPr/>
        </p:nvPicPr>
        <p:blipFill>
          <a:blip r:embed="rId2">
            <a:extLst>
              <a:ext uri="{28A0092B-C50C-407E-A947-70E740481C1C}">
                <a14:useLocalDpi xmlns:a14="http://schemas.microsoft.com/office/drawing/2010/main" val="0"/>
              </a:ext>
            </a:extLst>
          </a:blip>
          <a:srcRect/>
          <a:stretch>
            <a:fillRect/>
          </a:stretch>
        </p:blipFill>
        <p:spPr bwMode="auto">
          <a:xfrm>
            <a:off x="838199" y="3378632"/>
            <a:ext cx="4214247" cy="2413998"/>
          </a:xfrm>
          <a:prstGeom prst="rect">
            <a:avLst/>
          </a:prstGeom>
          <a:noFill/>
          <a:ln>
            <a:noFill/>
          </a:ln>
        </p:spPr>
      </p:pic>
      <p:pic>
        <p:nvPicPr>
          <p:cNvPr id="5" name="Obrázok 4" descr="Kalvária"/>
          <p:cNvPicPr/>
          <p:nvPr/>
        </p:nvPicPr>
        <p:blipFill>
          <a:blip r:embed="rId3">
            <a:extLst>
              <a:ext uri="{28A0092B-C50C-407E-A947-70E740481C1C}">
                <a14:useLocalDpi xmlns:a14="http://schemas.microsoft.com/office/drawing/2010/main" val="0"/>
              </a:ext>
            </a:extLst>
          </a:blip>
          <a:srcRect/>
          <a:stretch>
            <a:fillRect/>
          </a:stretch>
        </p:blipFill>
        <p:spPr bwMode="auto">
          <a:xfrm>
            <a:off x="6679769" y="3378631"/>
            <a:ext cx="3952159" cy="2398123"/>
          </a:xfrm>
          <a:prstGeom prst="rect">
            <a:avLst/>
          </a:prstGeom>
          <a:noFill/>
          <a:ln>
            <a:noFill/>
          </a:ln>
        </p:spPr>
      </p:pic>
    </p:spTree>
    <p:extLst>
      <p:ext uri="{BB962C8B-B14F-4D97-AF65-F5344CB8AC3E}">
        <p14:creationId xmlns:p14="http://schemas.microsoft.com/office/powerpoint/2010/main" val="4010239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Knižnica v zámku Oponice</a:t>
            </a:r>
            <a:endParaRPr lang="sk-SK" b="1" dirty="0"/>
          </a:p>
        </p:txBody>
      </p:sp>
      <p:sp>
        <p:nvSpPr>
          <p:cNvPr id="3" name="Zástupný objekt pre obsah 2"/>
          <p:cNvSpPr>
            <a:spLocks noGrp="1"/>
          </p:cNvSpPr>
          <p:nvPr>
            <p:ph idx="1"/>
          </p:nvPr>
        </p:nvSpPr>
        <p:spPr/>
        <p:txBody>
          <a:bodyPr/>
          <a:lstStyle/>
          <a:p>
            <a:r>
              <a:rPr lang="sk-SK" dirty="0"/>
              <a:t>Knižnica založená grófom Antonom Jurajom </a:t>
            </a:r>
            <a:r>
              <a:rPr lang="sk-SK" dirty="0" err="1"/>
              <a:t>Apponyim</a:t>
            </a:r>
            <a:r>
              <a:rPr lang="sk-SK" dirty="0"/>
              <a:t> vo Viedni v roku 1774. Neskôr sa knižnica presťahovala do Bratislavy, kde v rokoch 1827 – 1846 slúžila ako prvá verejná knižnica v Hornom Uhorsku. V roku 1868 bola presťahovaná do  rodového kaštieľa v Oponiciach.</a:t>
            </a:r>
          </a:p>
          <a:p>
            <a:endParaRPr lang="sk-SK" dirty="0"/>
          </a:p>
        </p:txBody>
      </p:sp>
      <p:pic>
        <p:nvPicPr>
          <p:cNvPr id="4" name="Obrázok 3"/>
          <p:cNvPicPr/>
          <p:nvPr/>
        </p:nvPicPr>
        <p:blipFill>
          <a:blip r:embed="rId2">
            <a:extLst>
              <a:ext uri="{28A0092B-C50C-407E-A947-70E740481C1C}">
                <a14:useLocalDpi xmlns:a14="http://schemas.microsoft.com/office/drawing/2010/main" val="0"/>
              </a:ext>
            </a:extLst>
          </a:blip>
          <a:srcRect/>
          <a:stretch>
            <a:fillRect/>
          </a:stretch>
        </p:blipFill>
        <p:spPr bwMode="auto">
          <a:xfrm>
            <a:off x="1064598" y="3859079"/>
            <a:ext cx="4251321" cy="2317884"/>
          </a:xfrm>
          <a:prstGeom prst="rect">
            <a:avLst/>
          </a:prstGeom>
          <a:noFill/>
          <a:ln>
            <a:noFill/>
          </a:ln>
        </p:spPr>
      </p:pic>
      <p:pic>
        <p:nvPicPr>
          <p:cNvPr id="5" name="Obrázok 4"/>
          <p:cNvPicPr/>
          <p:nvPr/>
        </p:nvPicPr>
        <p:blipFill>
          <a:blip r:embed="rId3">
            <a:extLst>
              <a:ext uri="{28A0092B-C50C-407E-A947-70E740481C1C}">
                <a14:useLocalDpi xmlns:a14="http://schemas.microsoft.com/office/drawing/2010/main" val="0"/>
              </a:ext>
            </a:extLst>
          </a:blip>
          <a:srcRect/>
          <a:stretch>
            <a:fillRect/>
          </a:stretch>
        </p:blipFill>
        <p:spPr bwMode="auto">
          <a:xfrm>
            <a:off x="6354600" y="3859079"/>
            <a:ext cx="4029263" cy="2307090"/>
          </a:xfrm>
          <a:prstGeom prst="rect">
            <a:avLst/>
          </a:prstGeom>
          <a:noFill/>
          <a:ln>
            <a:noFill/>
          </a:ln>
        </p:spPr>
      </p:pic>
    </p:spTree>
    <p:extLst>
      <p:ext uri="{BB962C8B-B14F-4D97-AF65-F5344CB8AC3E}">
        <p14:creationId xmlns:p14="http://schemas.microsoft.com/office/powerpoint/2010/main" val="3415283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1" id="{2EB77B96-49DD-430D-8107-14C1B9A0A69F}" vid="{C32216F9-ABB1-48D0-A788-7CE89E2097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Motiv1</Template>
  <TotalTime>2344</TotalTime>
  <Words>906</Words>
  <Application>Microsoft Office PowerPoint</Application>
  <PresentationFormat>Širokouhlá</PresentationFormat>
  <Paragraphs>61</Paragraphs>
  <Slides>25</Slides>
  <Notes>3</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25</vt:i4>
      </vt:variant>
    </vt:vector>
  </HeadingPairs>
  <TitlesOfParts>
    <vt:vector size="30" baseType="lpstr">
      <vt:lpstr>Arial</vt:lpstr>
      <vt:lpstr>Calibri</vt:lpstr>
      <vt:lpstr>Calibri Light</vt:lpstr>
      <vt:lpstr>Times New Roman</vt:lpstr>
      <vt:lpstr>Motiv1</vt:lpstr>
      <vt:lpstr>EXOD PIEŠŤANY</vt:lpstr>
      <vt:lpstr>Ľudovít Winter</vt:lpstr>
      <vt:lpstr>Kolonádový most</vt:lpstr>
      <vt:lpstr>Balneologické múzeum Imricha Wintera</vt:lpstr>
      <vt:lpstr>Kúpeľný ostrov</vt:lpstr>
      <vt:lpstr>Thermia Palace a Irma</vt:lpstr>
      <vt:lpstr>Nitriansky hrad</vt:lpstr>
      <vt:lpstr>Kalvária Nitra</vt:lpstr>
      <vt:lpstr>Knižnica v zámku Oponice</vt:lpstr>
      <vt:lpstr>Košariská – Múzeum M.R.Štefánika</vt:lpstr>
      <vt:lpstr>Mohyla M.R.Štefánika na Bradle</vt:lpstr>
      <vt:lpstr>Gazdovský dvor Turá Lúka</vt:lpstr>
      <vt:lpstr> Múzeum Slovenských národných rád Myjava </vt:lpstr>
      <vt:lpstr>Trnava – Malý Rím</vt:lpstr>
      <vt:lpstr> Hrad Červený Kameň </vt:lpstr>
      <vt:lpstr>Kaštieľ Budmerice</vt:lpstr>
      <vt:lpstr>Smolenický zámok</vt:lpstr>
      <vt:lpstr>Jaskyňa Driny Smolenický kras</vt:lpstr>
      <vt:lpstr>Záruby</vt:lpstr>
      <vt:lpstr>Molpír</vt:lpstr>
      <vt:lpstr>Včelovina Smolenice</vt:lpstr>
      <vt:lpstr>Pamätná izba Jána Hollého Dobrá Voda </vt:lpstr>
      <vt:lpstr>Hrad Dobrá Voda </vt:lpstr>
      <vt:lpstr>Katarínka</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 PIEŠŤANY</dc:title>
  <dc:creator>Marcela</dc:creator>
  <cp:lastModifiedBy>Tarabová Jana</cp:lastModifiedBy>
  <cp:revision>169</cp:revision>
  <dcterms:created xsi:type="dcterms:W3CDTF">2019-07-23T14:11:22Z</dcterms:created>
  <dcterms:modified xsi:type="dcterms:W3CDTF">2023-09-04T06:53:50Z</dcterms:modified>
</cp:coreProperties>
</file>